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lect.ky.gov/Frequently-Asked-Questions/Pages/Absentee-Voting.aspx" TargetMode="External"/><Relationship Id="rId3" Type="http://schemas.openxmlformats.org/officeDocument/2006/relationships/hyperlink" Target="https://elect.ky.gov/Frequently-Asked-Questions/Pages/Election-Day-Information.aspx"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pr.org/2018/11/03/663709392/why-every-vote-matters-the-elections-decided-by-a-single-vote-or-a-little-mor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inspire-usa.org/regist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0d45439a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0d45439a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u="sng">
                <a:solidFill>
                  <a:schemeClr val="dk1"/>
                </a:solidFill>
              </a:rPr>
              <a:t>To register to vote online - </a:t>
            </a:r>
            <a:endParaRPr b="1"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a:solidFill>
                  <a:schemeClr val="dk1"/>
                </a:solidFill>
              </a:rPr>
              <a:t>Go to inspire2vote.org to start!</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0d45439aa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0d45439aa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 closed primary means that you have to register to a political party in order to vote in that party’s primary.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are 17, but will be 18 on or before the next general election date you can register NOW.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0d45439a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0d45439a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Things to keep in mind when you are having a Voter Registration Drive is that you need to remain nonpartisan...</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If someone is very passionate about a party or issue, that is great! No need to dismiss their enthusiasm. By remaining nonpartisan all students’ voices and concerns are respected.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rPr>
              <a:t>What can you do if someone asks you which party you chose or which party they should register with??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0d45439aa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0d45439a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0d45439a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0d45439a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Must be 18 by Nov. 5, 2019 - KY Governor’s Race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Keep an eye out for incomplete 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sure you check that students have put their full social security number and have registered for a party!</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0d45439aa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0d45439aa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rPr>
              <a:t>Paper Pledge Card for Paper Voter Registration Drives Only!</a:t>
            </a:r>
            <a:endParaRPr b="1" u="sng">
              <a:solidFill>
                <a:schemeClr val="dk1"/>
              </a:solidFill>
            </a:endParaRPr>
          </a:p>
          <a:p>
            <a:pPr indent="0" lvl="0" marL="0" rtl="0" algn="l">
              <a:spcBef>
                <a:spcPts val="0"/>
              </a:spcBef>
              <a:spcAft>
                <a:spcPts val="0"/>
              </a:spcAft>
              <a:buClr>
                <a:schemeClr val="dk1"/>
              </a:buClr>
              <a:buSzPts val="1100"/>
              <a:buFont typeface="Arial"/>
              <a:buNone/>
            </a:pPr>
            <a:r>
              <a:t/>
            </a:r>
            <a:endParaRPr b="1"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Pledge cards go to </a:t>
            </a:r>
            <a:r>
              <a:rPr b="1" lang="en">
                <a:solidFill>
                  <a:schemeClr val="dk1"/>
                </a:solidFill>
              </a:rPr>
              <a:t>everyone</a:t>
            </a:r>
            <a:r>
              <a:rPr lang="en">
                <a:solidFill>
                  <a:schemeClr val="dk1"/>
                </a:solidFill>
              </a:rPr>
              <a:t>, even those who are already registered to vote or those who aren’t eligible to register.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“Pledge to Vote” cards are used for several reasons: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track for the SoS award--gives us an accurate count of the percentage of students who are registered to vote out of the senior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use them to send election reminders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By using the card we are able to engage everyone and stay inclusive--even if they’re already registered or no eligible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card is an actual pledge to vote--we want students to stay civically engaged and take the next step after registering by getting to the polls and voting. The pledge cards holds students accountable to get to the polls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0d45439aa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0d45439aa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05bf50b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05bf50b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Absentee voting--students can find their county clerk at the KY Board of Elections website</a:t>
            </a:r>
            <a:endParaRPr/>
          </a:p>
          <a:p>
            <a:pPr indent="-298450" lvl="0" marL="457200" rtl="0" algn="l">
              <a:spcBef>
                <a:spcPts val="0"/>
              </a:spcBef>
              <a:spcAft>
                <a:spcPts val="0"/>
              </a:spcAft>
              <a:buSzPts val="1100"/>
              <a:buChar char="●"/>
            </a:pPr>
            <a:r>
              <a:rPr lang="en"/>
              <a:t>More info on absentee voting can be found </a:t>
            </a:r>
            <a:r>
              <a:rPr lang="en" u="sng">
                <a:solidFill>
                  <a:schemeClr val="hlink"/>
                </a:solidFill>
                <a:hlinkClick r:id="rId2"/>
              </a:rPr>
              <a:t>here</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full list of acceptable IDs:</a:t>
            </a:r>
            <a:endParaRPr/>
          </a:p>
          <a:p>
            <a:pPr indent="-298450" lvl="0" marL="457200" rtl="0" algn="l">
              <a:spcBef>
                <a:spcPts val="0"/>
              </a:spcBef>
              <a:spcAft>
                <a:spcPts val="0"/>
              </a:spcAft>
              <a:buSzPts val="1100"/>
              <a:buChar char="●"/>
            </a:pPr>
            <a:r>
              <a:rPr lang="en"/>
              <a:t>personal acquaintance of precinct officer, </a:t>
            </a:r>
            <a:endParaRPr/>
          </a:p>
          <a:p>
            <a:pPr indent="-298450" lvl="0" marL="457200" rtl="0" algn="l">
              <a:spcBef>
                <a:spcPts val="0"/>
              </a:spcBef>
              <a:spcAft>
                <a:spcPts val="0"/>
              </a:spcAft>
              <a:buSzPts val="1100"/>
              <a:buChar char="●"/>
            </a:pPr>
            <a:r>
              <a:rPr lang="en"/>
              <a:t>driver’s license, </a:t>
            </a:r>
            <a:endParaRPr/>
          </a:p>
          <a:p>
            <a:pPr indent="-298450" lvl="0" marL="457200" rtl="0" algn="l">
              <a:spcBef>
                <a:spcPts val="0"/>
              </a:spcBef>
              <a:spcAft>
                <a:spcPts val="0"/>
              </a:spcAft>
              <a:buSzPts val="1100"/>
              <a:buChar char="●"/>
            </a:pPr>
            <a:r>
              <a:rPr lang="en"/>
              <a:t>Social Security card,</a:t>
            </a:r>
            <a:endParaRPr/>
          </a:p>
          <a:p>
            <a:pPr indent="-298450" lvl="0" marL="457200" rtl="0" algn="l">
              <a:spcBef>
                <a:spcPts val="0"/>
              </a:spcBef>
              <a:spcAft>
                <a:spcPts val="0"/>
              </a:spcAft>
              <a:buSzPts val="1100"/>
              <a:buChar char="●"/>
            </a:pPr>
            <a:r>
              <a:rPr lang="en"/>
              <a:t>County issued identification card approved in writing by the State Board of Elections,</a:t>
            </a:r>
            <a:endParaRPr/>
          </a:p>
          <a:p>
            <a:pPr indent="-298450" lvl="0" marL="457200" rtl="0" algn="l">
              <a:spcBef>
                <a:spcPts val="0"/>
              </a:spcBef>
              <a:spcAft>
                <a:spcPts val="0"/>
              </a:spcAft>
              <a:buSzPts val="1100"/>
              <a:buChar char="●"/>
            </a:pPr>
            <a:r>
              <a:rPr lang="en"/>
              <a:t>U.S. government-issued identification card,</a:t>
            </a:r>
            <a:endParaRPr/>
          </a:p>
          <a:p>
            <a:pPr indent="-298450" lvl="0" marL="457200" rtl="0" algn="l">
              <a:spcBef>
                <a:spcPts val="0"/>
              </a:spcBef>
              <a:spcAft>
                <a:spcPts val="0"/>
              </a:spcAft>
              <a:buSzPts val="1100"/>
              <a:buChar char="●"/>
            </a:pPr>
            <a:r>
              <a:rPr lang="en"/>
              <a:t>Kentucky state government-issued identification card with picture, </a:t>
            </a:r>
            <a:endParaRPr/>
          </a:p>
          <a:p>
            <a:pPr indent="-298450" lvl="0" marL="457200" rtl="0" algn="l">
              <a:spcBef>
                <a:spcPts val="0"/>
              </a:spcBef>
              <a:spcAft>
                <a:spcPts val="0"/>
              </a:spcAft>
              <a:buSzPts val="1100"/>
              <a:buChar char="●"/>
            </a:pPr>
            <a:r>
              <a:rPr lang="en"/>
              <a:t>credit card, or</a:t>
            </a:r>
            <a:endParaRPr/>
          </a:p>
          <a:p>
            <a:pPr indent="-298450" lvl="0" marL="457200" rtl="0" algn="l">
              <a:spcBef>
                <a:spcPts val="0"/>
              </a:spcBef>
              <a:spcAft>
                <a:spcPts val="0"/>
              </a:spcAft>
              <a:buSzPts val="1100"/>
              <a:buChar char="●"/>
            </a:pPr>
            <a:r>
              <a:rPr lang="en"/>
              <a:t> another form of ID containing both picture and signature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FAQs for election day in KY can be found </a:t>
            </a:r>
            <a:r>
              <a:rPr lang="en" u="sng">
                <a:solidFill>
                  <a:schemeClr val="hlink"/>
                </a:solidFill>
                <a:hlinkClick r:id="rId3"/>
              </a:rPr>
              <a:t>here</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0d45439aa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0d45439aa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help your school earn this award this year!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60d45439aa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0d45439aa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0d45439a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0d45439a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National. Nonpartisan. Peer to Peer focus in high schools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Inspire has a long history of partnering with the KY YMCA - we are excited to support you to make sure that students in your high school have the opportunity to register to vote and be heard in each election!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0d45439aa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0d45439aa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0d45439a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0d45439a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To start things off, we’re going to talk about how young people have typically participated in elections compared to older elections.  Would anyone like to take a guess at average participation rates for 18 year olds?  For 65 years and older?</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0d45439a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0d45439a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2018 - 22% of 18-19 year olds voted (that’s two out of every 10 people!) By comparison, people ages 65 or older voted at a rate of 66%.  Three (3) TIMES HIGHER.   What do you think happens when voter turnout looks this way across age groups?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0d45439a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0d45439a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676767"/>
                </a:solidFill>
                <a:highlight>
                  <a:srgbClr val="F8F8F8"/>
                </a:highlight>
              </a:rPr>
              <a:t>.</a:t>
            </a:r>
            <a:r>
              <a:rPr lang="en" sz="1200">
                <a:solidFill>
                  <a:schemeClr val="dk1"/>
                </a:solidFill>
                <a:highlight>
                  <a:srgbClr val="F8F8F8"/>
                </a:highlight>
              </a:rPr>
              <a:t>5 million young people turn 18 every single year - by 2020, young people will be the largest voting bloc in the entire country! You and your peers are part of a powerful group! That’s why it’s so important to actually get to the polls and make your voices heard! Every vote matters - In Virginia in 2017, a house of delegates seat was a tie and had to be determined by pulling a name out of a bowl. This decision flipped the house to a Republican majority. For more examples - </a:t>
            </a:r>
            <a:r>
              <a:rPr lang="en" u="sng">
                <a:solidFill>
                  <a:schemeClr val="hlink"/>
                </a:solidFill>
                <a:hlinkClick r:id="rId2"/>
              </a:rPr>
              <a:t>https://www.npr.org/2018/11/03/663709392/why-every-vote-matters-the-elections-decided-by-a-single-vote-or-a-little-more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0d45439aa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0d45439a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chemeClr val="lt1"/>
                </a:highlight>
                <a:latin typeface="Roboto"/>
                <a:ea typeface="Roboto"/>
                <a:cs typeface="Roboto"/>
                <a:sym typeface="Roboto"/>
              </a:rPr>
              <a:t>How have you seen young people around you speak up or become politically active about issues they care about? </a:t>
            </a:r>
            <a:endParaRPr sz="750">
              <a:solidFill>
                <a:schemeClr val="dk1"/>
              </a:solidFill>
              <a:highlight>
                <a:schemeClr val="lt1"/>
              </a:highlight>
              <a:latin typeface="Roboto"/>
              <a:ea typeface="Roboto"/>
              <a:cs typeface="Roboto"/>
              <a:sym typeface="Roboto"/>
            </a:endParaRPr>
          </a:p>
          <a:p>
            <a:pPr indent="0" lvl="0" marL="0" rtl="0" algn="l">
              <a:spcBef>
                <a:spcPts val="18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0d45439a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0d45439a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chemeClr val="lt1"/>
                </a:highlight>
                <a:latin typeface="Roboto"/>
                <a:ea typeface="Roboto"/>
                <a:cs typeface="Roboto"/>
                <a:sym typeface="Roboto"/>
              </a:rPr>
              <a:t>Young people have advocated for change throughout history! During the Vietnam war, young people protested for their right to vote. At the time, the voting age was 21 and young people were being drafted at the age of 18. The Civil Rights Movement also had young leaders who worked to ensure more equitable rights for people of color. The same is true for the women’s suffrage movement, which helped women get the right to vote 100 years ago. </a:t>
            </a:r>
            <a:endParaRPr sz="750">
              <a:solidFill>
                <a:schemeClr val="dk1"/>
              </a:solidFill>
              <a:highlight>
                <a:schemeClr val="lt1"/>
              </a:highlight>
              <a:latin typeface="Roboto"/>
              <a:ea typeface="Roboto"/>
              <a:cs typeface="Roboto"/>
              <a:sym typeface="Roboto"/>
            </a:endParaRPr>
          </a:p>
          <a:p>
            <a:pPr indent="0" lvl="0" marL="0" rtl="0" algn="l">
              <a:spcBef>
                <a:spcPts val="18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0d45439a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0d45439a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 can be a DIFFERENCE MAKER in the youth movement by helping register your classmates to vote! This is an important opportunity to help those around you have their voices heard in upcoming elections to help influence the world you want to see.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2000">
                <a:solidFill>
                  <a:schemeClr val="dk1"/>
                </a:solidFill>
                <a:latin typeface="Calibri"/>
                <a:ea typeface="Calibri"/>
                <a:cs typeface="Calibri"/>
                <a:sym typeface="Calibri"/>
              </a:rPr>
              <a:t>Students who register to vote through Inspire2Vote at their high schools are </a:t>
            </a:r>
            <a:r>
              <a:rPr b="1" lang="en" sz="2000">
                <a:solidFill>
                  <a:srgbClr val="CC0000"/>
                </a:solidFill>
                <a:latin typeface="Calibri"/>
                <a:ea typeface="Calibri"/>
                <a:cs typeface="Calibri"/>
                <a:sym typeface="Calibri"/>
              </a:rPr>
              <a:t>2x</a:t>
            </a:r>
            <a:r>
              <a:rPr b="1" lang="en" sz="2000">
                <a:solidFill>
                  <a:schemeClr val="dk1"/>
                </a:solidFill>
                <a:latin typeface="Calibri"/>
                <a:ea typeface="Calibri"/>
                <a:cs typeface="Calibri"/>
                <a:sym typeface="Calibri"/>
              </a:rPr>
              <a:t> more likely to vote in elections! </a:t>
            </a:r>
            <a:endParaRPr b="1" sz="20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0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0d45439aa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0d45439a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Here are a few examples of voter registration drives that have been really successful at schools in the past. It can be helpful to find opportunities where there are a lot of students in one place - like a classroom or a school assembly.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298450" lvl="1" marL="914400" rtl="0" algn="l">
              <a:lnSpc>
                <a:spcPct val="115000"/>
              </a:lnSpc>
              <a:spcBef>
                <a:spcPts val="0"/>
              </a:spcBef>
              <a:spcAft>
                <a:spcPts val="0"/>
              </a:spcAft>
              <a:buClr>
                <a:schemeClr val="dk1"/>
              </a:buClr>
              <a:buSzPts val="1100"/>
              <a:buFont typeface="Verdana"/>
              <a:buChar char="○"/>
            </a:pPr>
            <a:r>
              <a:rPr lang="en">
                <a:solidFill>
                  <a:srgbClr val="0000FF"/>
                </a:solidFill>
                <a:highlight>
                  <a:schemeClr val="lt1"/>
                </a:highlight>
                <a:latin typeface="Verdana"/>
                <a:ea typeface="Verdana"/>
                <a:cs typeface="Verdana"/>
                <a:sym typeface="Verdana"/>
              </a:rPr>
              <a:t>Classroom Best Practices: Think about a class that ALL seniors must take, like social studies or homeroom. Try to work with the teachers in to organize all classroom presentations to occur in one week. </a:t>
            </a:r>
            <a:r>
              <a:rPr lang="en">
                <a:solidFill>
                  <a:srgbClr val="222222"/>
                </a:solidFill>
                <a:highlight>
                  <a:schemeClr val="lt1"/>
                </a:highlight>
                <a:latin typeface="Verdana"/>
                <a:ea typeface="Verdana"/>
                <a:cs typeface="Verdana"/>
                <a:sym typeface="Verdana"/>
              </a:rPr>
              <a:t> </a:t>
            </a:r>
            <a:endParaRPr>
              <a:solidFill>
                <a:srgbClr val="222222"/>
              </a:solidFill>
              <a:highlight>
                <a:schemeClr val="lt1"/>
              </a:highlight>
              <a:latin typeface="Verdana"/>
              <a:ea typeface="Verdana"/>
              <a:cs typeface="Verdana"/>
              <a:sym typeface="Verdana"/>
            </a:endParaRPr>
          </a:p>
          <a:p>
            <a:pPr indent="-317500" lvl="1" marL="914400" rtl="0" algn="l">
              <a:lnSpc>
                <a:spcPct val="115000"/>
              </a:lnSpc>
              <a:spcBef>
                <a:spcPts val="0"/>
              </a:spcBef>
              <a:spcAft>
                <a:spcPts val="0"/>
              </a:spcAft>
              <a:buClr>
                <a:srgbClr val="222222"/>
              </a:buClr>
              <a:buSzPts val="1400"/>
              <a:buFont typeface="Verdana"/>
              <a:buChar char="○"/>
            </a:pPr>
            <a:r>
              <a:rPr lang="en">
                <a:solidFill>
                  <a:srgbClr val="0000FF"/>
                </a:solidFill>
                <a:latin typeface="Verdana"/>
                <a:ea typeface="Verdana"/>
                <a:cs typeface="Verdana"/>
                <a:sym typeface="Verdana"/>
              </a:rPr>
              <a:t>Library If your library has computers, even better, do online voter registration:  </a:t>
            </a:r>
            <a:r>
              <a:rPr lang="en" u="sng">
                <a:solidFill>
                  <a:schemeClr val="accent5"/>
                </a:solidFill>
                <a:latin typeface="Verdana"/>
                <a:ea typeface="Verdana"/>
                <a:cs typeface="Verdana"/>
                <a:sym typeface="Verdana"/>
                <a:hlinkClick r:id="rId2"/>
              </a:rPr>
              <a:t>www.inspire2vote.org/register</a:t>
            </a:r>
            <a:endParaRPr>
              <a:solidFill>
                <a:srgbClr val="0000FF"/>
              </a:solidFill>
              <a:latin typeface="Verdana"/>
              <a:ea typeface="Verdana"/>
              <a:cs typeface="Verdana"/>
              <a:sym typeface="Verdana"/>
            </a:endParaRPr>
          </a:p>
          <a:p>
            <a:pPr indent="-317500" lvl="1" marL="914400" rtl="0" algn="l">
              <a:lnSpc>
                <a:spcPct val="115000"/>
              </a:lnSpc>
              <a:spcBef>
                <a:spcPts val="0"/>
              </a:spcBef>
              <a:spcAft>
                <a:spcPts val="0"/>
              </a:spcAft>
              <a:buClr>
                <a:srgbClr val="0000FF"/>
              </a:buClr>
              <a:buSzPts val="1400"/>
              <a:buFont typeface="Verdana"/>
              <a:buChar char="○"/>
            </a:pPr>
            <a:r>
              <a:rPr lang="en">
                <a:solidFill>
                  <a:srgbClr val="0000FF"/>
                </a:solidFill>
                <a:latin typeface="Verdana"/>
                <a:ea typeface="Verdana"/>
                <a:cs typeface="Verdana"/>
                <a:sym typeface="Verdana"/>
              </a:rPr>
              <a:t>Best Practices: Staple the pledge to vote cards onto the voter registrations forms and hand them out to EVERY student as they walk into the assembly. Be organized and make sure you check every voter reg form as students turn them into you. </a:t>
            </a:r>
            <a:endParaRPr>
              <a:solidFill>
                <a:srgbClr val="0000FF"/>
              </a:solidFill>
              <a:latin typeface="Verdana"/>
              <a:ea typeface="Verdana"/>
              <a:cs typeface="Verdana"/>
              <a:sym typeface="Verdana"/>
            </a:endParaRPr>
          </a:p>
          <a:p>
            <a:pPr indent="-317500" lvl="1" marL="914400" rtl="0" algn="l">
              <a:lnSpc>
                <a:spcPct val="115000"/>
              </a:lnSpc>
              <a:spcBef>
                <a:spcPts val="0"/>
              </a:spcBef>
              <a:spcAft>
                <a:spcPts val="0"/>
              </a:spcAft>
              <a:buClr>
                <a:srgbClr val="0000FF"/>
              </a:buClr>
              <a:buSzPts val="1400"/>
              <a:buFont typeface="Verdana"/>
              <a:buChar char="○"/>
            </a:pPr>
            <a:r>
              <a:rPr lang="en">
                <a:solidFill>
                  <a:srgbClr val="0000FF"/>
                </a:solidFill>
                <a:latin typeface="Verdana"/>
                <a:ea typeface="Verdana"/>
                <a:cs typeface="Verdana"/>
                <a:sym typeface="Verdana"/>
              </a:rPr>
              <a:t>Text Reg Best Practices: Present to a captive audience and walk them through the online voter registration form</a:t>
            </a:r>
            <a:endParaRPr>
              <a:solidFill>
                <a:srgbClr val="0000FF"/>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TRY TO CREATE MORE OPPORTUNITY FOR QUESTIONS ETC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2E3192"/>
              </a:buClr>
              <a:buSzPts val="2800"/>
              <a:buNone/>
              <a:defRPr sz="2800">
                <a:solidFill>
                  <a:srgbClr val="2E319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2" name="Google Shape;12;p2"/>
          <p:cNvPicPr preferRelativeResize="0"/>
          <p:nvPr/>
        </p:nvPicPr>
        <p:blipFill>
          <a:blip r:embed="rId2">
            <a:alphaModFix/>
          </a:blip>
          <a:stretch>
            <a:fillRect/>
          </a:stretch>
        </p:blipFill>
        <p:spPr>
          <a:xfrm>
            <a:off x="479138" y="1216549"/>
            <a:ext cx="8185724" cy="988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1">
    <p:spTree>
      <p:nvGrpSpPr>
        <p:cNvPr id="51" name="Shape 51"/>
        <p:cNvGrpSpPr/>
        <p:nvPr/>
      </p:nvGrpSpPr>
      <p:grpSpPr>
        <a:xfrm>
          <a:off x="0" y="0"/>
          <a:ext cx="0" cy="0"/>
          <a:chOff x="0" y="0"/>
          <a:chExt cx="0" cy="0"/>
        </a:xfrm>
      </p:grpSpPr>
      <p:sp>
        <p:nvSpPr>
          <p:cNvPr id="52" name="Google Shape;52;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3" name="Google Shape;53;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4" name="Google Shape;5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2">
    <p:spTree>
      <p:nvGrpSpPr>
        <p:cNvPr id="55" name="Shape 55"/>
        <p:cNvGrpSpPr/>
        <p:nvPr/>
      </p:nvGrpSpPr>
      <p:grpSpPr>
        <a:xfrm>
          <a:off x="0" y="0"/>
          <a:ext cx="0" cy="0"/>
          <a:chOff x="0" y="0"/>
          <a:chExt cx="0" cy="0"/>
        </a:xfrm>
      </p:grpSpPr>
      <p:sp>
        <p:nvSpPr>
          <p:cNvPr id="56" name="Google Shape;56;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3" name="Shape 63"/>
        <p:cNvGrpSpPr/>
        <p:nvPr/>
      </p:nvGrpSpPr>
      <p:grpSpPr>
        <a:xfrm>
          <a:off x="0" y="0"/>
          <a:ext cx="0" cy="0"/>
          <a:chOff x="0" y="0"/>
          <a:chExt cx="0" cy="0"/>
        </a:xfrm>
      </p:grpSpPr>
      <p:sp>
        <p:nvSpPr>
          <p:cNvPr id="64" name="Google Shape;64;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65" name="Google Shape;65;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66" name="Google Shape;6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9" name="Google Shape;69;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70" name="Google Shape;7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3" name="Google Shape;73;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74" name="Google Shape;74;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75" name="Google Shape;7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76" name="Shape 76"/>
        <p:cNvGrpSpPr/>
        <p:nvPr/>
      </p:nvGrpSpPr>
      <p:grpSpPr>
        <a:xfrm>
          <a:off x="0" y="0"/>
          <a:ext cx="0" cy="0"/>
          <a:chOff x="0" y="0"/>
          <a:chExt cx="0" cy="0"/>
        </a:xfrm>
      </p:grpSpPr>
      <p:sp>
        <p:nvSpPr>
          <p:cNvPr id="77" name="Google Shape;77;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79" name="Google Shape;79;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80" name="Google Shape;80;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1" name="Google Shape;8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2" name="Shape 82"/>
        <p:cNvGrpSpPr/>
        <p:nvPr/>
      </p:nvGrpSpPr>
      <p:grpSpPr>
        <a:xfrm>
          <a:off x="0" y="0"/>
          <a:ext cx="0" cy="0"/>
          <a:chOff x="0" y="0"/>
          <a:chExt cx="0" cy="0"/>
        </a:xfrm>
      </p:grpSpPr>
      <p:sp>
        <p:nvSpPr>
          <p:cNvPr id="83" name="Google Shape;83;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84" name="Google Shape;8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5" name="Shape 85"/>
        <p:cNvGrpSpPr/>
        <p:nvPr/>
      </p:nvGrpSpPr>
      <p:grpSpPr>
        <a:xfrm>
          <a:off x="0" y="0"/>
          <a:ext cx="0" cy="0"/>
          <a:chOff x="0" y="0"/>
          <a:chExt cx="0" cy="0"/>
        </a:xfrm>
      </p:grpSpPr>
      <p:sp>
        <p:nvSpPr>
          <p:cNvPr id="86" name="Google Shape;8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7" name="Google Shape;8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spire2Vote Google Slide Template" type="secHead">
  <p:cSld name="SECTION_HEADER">
    <p:spTree>
      <p:nvGrpSpPr>
        <p:cNvPr id="13" name="Shape 13"/>
        <p:cNvGrpSpPr/>
        <p:nvPr/>
      </p:nvGrpSpPr>
      <p:grpSpPr>
        <a:xfrm>
          <a:off x="0" y="0"/>
          <a:ext cx="0" cy="0"/>
          <a:chOff x="0" y="0"/>
          <a:chExt cx="0" cy="0"/>
        </a:xfrm>
      </p:grpSpPr>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5" name="Google Shape;15;p3"/>
          <p:cNvPicPr preferRelativeResize="0"/>
          <p:nvPr/>
        </p:nvPicPr>
        <p:blipFill>
          <a:blip r:embed="rId2">
            <a:alphaModFix/>
          </a:blip>
          <a:stretch>
            <a:fillRect/>
          </a:stretch>
        </p:blipFill>
        <p:spPr>
          <a:xfrm>
            <a:off x="152400" y="152400"/>
            <a:ext cx="6298650" cy="964875"/>
          </a:xfrm>
          <a:prstGeom prst="rect">
            <a:avLst/>
          </a:prstGeom>
          <a:noFill/>
          <a:ln>
            <a:noFill/>
          </a:ln>
        </p:spPr>
      </p:pic>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2E3192"/>
              </a:buClr>
              <a:buSzPts val="1800"/>
              <a:buChar char="★"/>
              <a:defRPr sz="1800">
                <a:solidFill>
                  <a:srgbClr val="2E3192"/>
                </a:solidFill>
              </a:defRPr>
            </a:lvl1pPr>
            <a:lvl2pPr indent="-317500" lvl="1" marL="914400" rtl="0">
              <a:lnSpc>
                <a:spcPct val="115000"/>
              </a:lnSpc>
              <a:spcBef>
                <a:spcPts val="1600"/>
              </a:spcBef>
              <a:spcAft>
                <a:spcPts val="0"/>
              </a:spcAft>
              <a:buClr>
                <a:srgbClr val="2E3192"/>
              </a:buClr>
              <a:buSzPts val="1400"/>
              <a:buChar char="○"/>
              <a:defRPr>
                <a:solidFill>
                  <a:srgbClr val="2E3192"/>
                </a:solidFill>
              </a:defRPr>
            </a:lvl2pPr>
            <a:lvl3pPr indent="-317500" lvl="2" marL="1371600" rtl="0">
              <a:lnSpc>
                <a:spcPct val="115000"/>
              </a:lnSpc>
              <a:spcBef>
                <a:spcPts val="1600"/>
              </a:spcBef>
              <a:spcAft>
                <a:spcPts val="0"/>
              </a:spcAft>
              <a:buClr>
                <a:srgbClr val="2E3192"/>
              </a:buClr>
              <a:buSzPts val="1400"/>
              <a:buChar char="■"/>
              <a:defRPr>
                <a:solidFill>
                  <a:srgbClr val="2E3192"/>
                </a:solidFill>
              </a:defRPr>
            </a:lvl3pPr>
            <a:lvl4pPr indent="-317500" lvl="3" marL="1828800" rtl="0">
              <a:lnSpc>
                <a:spcPct val="115000"/>
              </a:lnSpc>
              <a:spcBef>
                <a:spcPts val="1600"/>
              </a:spcBef>
              <a:spcAft>
                <a:spcPts val="0"/>
              </a:spcAft>
              <a:buClr>
                <a:srgbClr val="2E3192"/>
              </a:buClr>
              <a:buSzPts val="1400"/>
              <a:buChar char="●"/>
              <a:defRPr>
                <a:solidFill>
                  <a:srgbClr val="2E3192"/>
                </a:solidFill>
              </a:defRPr>
            </a:lvl4pPr>
            <a:lvl5pPr indent="-317500" lvl="4" marL="2286000" rtl="0">
              <a:lnSpc>
                <a:spcPct val="115000"/>
              </a:lnSpc>
              <a:spcBef>
                <a:spcPts val="1600"/>
              </a:spcBef>
              <a:spcAft>
                <a:spcPts val="0"/>
              </a:spcAft>
              <a:buClr>
                <a:srgbClr val="2E3192"/>
              </a:buClr>
              <a:buSzPts val="1400"/>
              <a:buChar char="○"/>
              <a:defRPr>
                <a:solidFill>
                  <a:srgbClr val="2E3192"/>
                </a:solidFill>
              </a:defRPr>
            </a:lvl5pPr>
            <a:lvl6pPr indent="-317500" lvl="5" marL="2743200" rtl="0">
              <a:lnSpc>
                <a:spcPct val="115000"/>
              </a:lnSpc>
              <a:spcBef>
                <a:spcPts val="1600"/>
              </a:spcBef>
              <a:spcAft>
                <a:spcPts val="0"/>
              </a:spcAft>
              <a:buClr>
                <a:srgbClr val="2E3192"/>
              </a:buClr>
              <a:buSzPts val="1400"/>
              <a:buChar char="■"/>
              <a:defRPr>
                <a:solidFill>
                  <a:srgbClr val="2E3192"/>
                </a:solidFill>
              </a:defRPr>
            </a:lvl6pPr>
            <a:lvl7pPr indent="-317500" lvl="6" marL="3200400" rtl="0">
              <a:lnSpc>
                <a:spcPct val="115000"/>
              </a:lnSpc>
              <a:spcBef>
                <a:spcPts val="1600"/>
              </a:spcBef>
              <a:spcAft>
                <a:spcPts val="0"/>
              </a:spcAft>
              <a:buClr>
                <a:srgbClr val="2E3192"/>
              </a:buClr>
              <a:buSzPts val="1400"/>
              <a:buChar char="●"/>
              <a:defRPr>
                <a:solidFill>
                  <a:srgbClr val="2E3192"/>
                </a:solidFill>
              </a:defRPr>
            </a:lvl7pPr>
            <a:lvl8pPr indent="-317500" lvl="7" marL="3657600" rtl="0">
              <a:lnSpc>
                <a:spcPct val="115000"/>
              </a:lnSpc>
              <a:spcBef>
                <a:spcPts val="1600"/>
              </a:spcBef>
              <a:spcAft>
                <a:spcPts val="0"/>
              </a:spcAft>
              <a:buClr>
                <a:srgbClr val="2E3192"/>
              </a:buClr>
              <a:buSzPts val="1400"/>
              <a:buChar char="○"/>
              <a:defRPr>
                <a:solidFill>
                  <a:srgbClr val="2E3192"/>
                </a:solidFill>
              </a:defRPr>
            </a:lvl8pPr>
            <a:lvl9pPr indent="-317500" lvl="8" marL="4114800" rtl="0">
              <a:lnSpc>
                <a:spcPct val="115000"/>
              </a:lnSpc>
              <a:spcBef>
                <a:spcPts val="1600"/>
              </a:spcBef>
              <a:spcAft>
                <a:spcPts val="1600"/>
              </a:spcAft>
              <a:buClr>
                <a:srgbClr val="2E3192"/>
              </a:buClr>
              <a:buSzPts val="1400"/>
              <a:buChar char="■"/>
              <a:defRPr>
                <a:solidFill>
                  <a:srgbClr val="2E319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8" name="Shape 88"/>
        <p:cNvGrpSpPr/>
        <p:nvPr/>
      </p:nvGrpSpPr>
      <p:grpSpPr>
        <a:xfrm>
          <a:off x="0" y="0"/>
          <a:ext cx="0" cy="0"/>
          <a:chOff x="0" y="0"/>
          <a:chExt cx="0" cy="0"/>
        </a:xfrm>
      </p:grpSpPr>
      <p:sp>
        <p:nvSpPr>
          <p:cNvPr id="89" name="Google Shape;8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90" name="Google Shape;9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91" name="Google Shape;9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2" name="Shape 92"/>
        <p:cNvGrpSpPr/>
        <p:nvPr/>
      </p:nvGrpSpPr>
      <p:grpSpPr>
        <a:xfrm>
          <a:off x="0" y="0"/>
          <a:ext cx="0" cy="0"/>
          <a:chOff x="0" y="0"/>
          <a:chExt cx="0" cy="0"/>
        </a:xfrm>
      </p:grpSpPr>
      <p:sp>
        <p:nvSpPr>
          <p:cNvPr id="93" name="Google Shape;93;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94" name="Google Shape;9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5" name="Shape 95"/>
        <p:cNvGrpSpPr/>
        <p:nvPr/>
      </p:nvGrpSpPr>
      <p:grpSpPr>
        <a:xfrm>
          <a:off x="0" y="0"/>
          <a:ext cx="0" cy="0"/>
          <a:chOff x="0" y="0"/>
          <a:chExt cx="0" cy="0"/>
        </a:xfrm>
      </p:grpSpPr>
      <p:sp>
        <p:nvSpPr>
          <p:cNvPr id="96" name="Google Shape;96;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97" name="Google Shape;97;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8" name="Google Shape;9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9" name="Shape 99"/>
        <p:cNvGrpSpPr/>
        <p:nvPr/>
      </p:nvGrpSpPr>
      <p:grpSpPr>
        <a:xfrm>
          <a:off x="0" y="0"/>
          <a:ext cx="0" cy="0"/>
          <a:chOff x="0" y="0"/>
          <a:chExt cx="0" cy="0"/>
        </a:xfrm>
      </p:grpSpPr>
      <p:sp>
        <p:nvSpPr>
          <p:cNvPr id="100" name="Google Shape;10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image" Target="../media/image1.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pic>
        <p:nvPicPr>
          <p:cNvPr id="8" name="Google Shape;8;p1"/>
          <p:cNvPicPr preferRelativeResize="0"/>
          <p:nvPr/>
        </p:nvPicPr>
        <p:blipFill>
          <a:blip r:embed="rId1">
            <a:alphaModFix/>
          </a:blip>
          <a:stretch>
            <a:fillRect/>
          </a:stretch>
        </p:blipFill>
        <p:spPr>
          <a:xfrm>
            <a:off x="7067225" y="4704675"/>
            <a:ext cx="1857700" cy="3118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1" name="Google Shape;61;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2" name="Google Shape;6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inspire-usa.org/regist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govotek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sos.ky.gov/elections/Pages/GeorgiaPowersAward.aspx" TargetMode="Externa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inspire2vote.org/ky_highschool_signup" TargetMode="External"/><Relationship Id="rId4" Type="http://schemas.openxmlformats.org/officeDocument/2006/relationships/hyperlink" Target="https://www.inspire2vote.org/vr_order_f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rianna@kyymca.org"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4" name="Shape 104"/>
        <p:cNvGrpSpPr/>
        <p:nvPr/>
      </p:nvGrpSpPr>
      <p:grpSpPr>
        <a:xfrm>
          <a:off x="0" y="0"/>
          <a:ext cx="0" cy="0"/>
          <a:chOff x="0" y="0"/>
          <a:chExt cx="0" cy="0"/>
        </a:xfrm>
      </p:grpSpPr>
      <p:sp>
        <p:nvSpPr>
          <p:cNvPr id="105" name="Google Shape;105;p26"/>
          <p:cNvSpPr txBox="1"/>
          <p:nvPr>
            <p:ph idx="1" type="subTitle"/>
          </p:nvPr>
        </p:nvSpPr>
        <p:spPr>
          <a:xfrm>
            <a:off x="311700" y="2571750"/>
            <a:ext cx="8520600" cy="172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2800"/>
              <a:buFont typeface="Arial"/>
              <a:buNone/>
            </a:pPr>
            <a:r>
              <a:rPr b="1" lang="en">
                <a:solidFill>
                  <a:srgbClr val="2E3192"/>
                </a:solidFill>
                <a:latin typeface="Calibri"/>
                <a:ea typeface="Calibri"/>
                <a:cs typeface="Calibri"/>
                <a:sym typeface="Calibri"/>
              </a:rPr>
              <a:t>Inspire2Vote at the YMCA</a:t>
            </a:r>
            <a:endParaRPr b="1">
              <a:solidFill>
                <a:srgbClr val="2E3192"/>
              </a:solidFill>
              <a:latin typeface="Calibri"/>
              <a:ea typeface="Calibri"/>
              <a:cs typeface="Calibri"/>
              <a:sym typeface="Calibri"/>
            </a:endParaRPr>
          </a:p>
          <a:p>
            <a:pPr indent="0" lvl="0" marL="0" rtl="0" algn="ctr">
              <a:spcBef>
                <a:spcPts val="0"/>
              </a:spcBef>
              <a:spcAft>
                <a:spcPts val="0"/>
              </a:spcAft>
              <a:buClr>
                <a:schemeClr val="dk2"/>
              </a:buClr>
              <a:buSzPts val="2800"/>
              <a:buFont typeface="Arial"/>
              <a:buNone/>
            </a:pPr>
            <a:r>
              <a:rPr lang="en">
                <a:solidFill>
                  <a:srgbClr val="2E3192"/>
                </a:solidFill>
                <a:latin typeface="Calibri"/>
                <a:ea typeface="Calibri"/>
                <a:cs typeface="Calibri"/>
                <a:sym typeface="Calibri"/>
              </a:rPr>
              <a:t>KY Voter Registration 101</a:t>
            </a:r>
            <a:endParaRPr>
              <a:solidFill>
                <a:srgbClr val="2E3192"/>
              </a:solidFill>
              <a:latin typeface="Calibri"/>
              <a:ea typeface="Calibri"/>
              <a:cs typeface="Calibri"/>
              <a:sym typeface="Calibri"/>
            </a:endParaRPr>
          </a:p>
          <a:p>
            <a:pPr indent="0" lvl="0" marL="0" rtl="0" algn="l">
              <a:spcBef>
                <a:spcPts val="0"/>
              </a:spcBef>
              <a:spcAft>
                <a:spcPts val="0"/>
              </a:spcAft>
              <a:buClr>
                <a:schemeClr val="dk2"/>
              </a:buClr>
              <a:buSzPts val="2800"/>
              <a:buFont typeface="Arial"/>
              <a:buNone/>
            </a:pPr>
            <a:r>
              <a:t/>
            </a:r>
            <a:endParaRPr>
              <a:solidFill>
                <a:srgbClr val="2E3192"/>
              </a:solidFill>
              <a:latin typeface="Calibri"/>
              <a:ea typeface="Calibri"/>
              <a:cs typeface="Calibri"/>
              <a:sym typeface="Calibri"/>
            </a:endParaRPr>
          </a:p>
          <a:p>
            <a:pPr indent="0" lvl="0" marL="0" rtl="0" algn="ctr">
              <a:spcBef>
                <a:spcPts val="0"/>
              </a:spcBef>
              <a:spcAft>
                <a:spcPts val="0"/>
              </a:spcAft>
              <a:buNone/>
            </a:pPr>
            <a:r>
              <a:t/>
            </a:r>
            <a:endParaRPr/>
          </a:p>
        </p:txBody>
      </p:sp>
      <p:pic>
        <p:nvPicPr>
          <p:cNvPr id="106" name="Google Shape;106;p26"/>
          <p:cNvPicPr preferRelativeResize="0"/>
          <p:nvPr/>
        </p:nvPicPr>
        <p:blipFill>
          <a:blip r:embed="rId3">
            <a:alphaModFix/>
          </a:blip>
          <a:stretch>
            <a:fillRect/>
          </a:stretch>
        </p:blipFill>
        <p:spPr>
          <a:xfrm>
            <a:off x="5402750" y="1201688"/>
            <a:ext cx="1278000" cy="981625"/>
          </a:xfrm>
          <a:prstGeom prst="rect">
            <a:avLst/>
          </a:prstGeom>
          <a:noFill/>
          <a:ln>
            <a:noFill/>
          </a:ln>
        </p:spPr>
      </p:pic>
      <p:pic>
        <p:nvPicPr>
          <p:cNvPr id="107" name="Google Shape;107;p26"/>
          <p:cNvPicPr preferRelativeResize="0"/>
          <p:nvPr/>
        </p:nvPicPr>
        <p:blipFill>
          <a:blip r:embed="rId4">
            <a:alphaModFix/>
          </a:blip>
          <a:stretch>
            <a:fillRect/>
          </a:stretch>
        </p:blipFill>
        <p:spPr>
          <a:xfrm>
            <a:off x="2711946" y="1095712"/>
            <a:ext cx="2294300" cy="119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5"/>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Get Started: REGISTER TO VOTE!</a:t>
            </a:r>
            <a:endParaRPr sz="2800">
              <a:solidFill>
                <a:srgbClr val="FFFFFF"/>
              </a:solidFill>
              <a:latin typeface="Calibri"/>
              <a:ea typeface="Calibri"/>
              <a:cs typeface="Calibri"/>
              <a:sym typeface="Calibri"/>
            </a:endParaRPr>
          </a:p>
        </p:txBody>
      </p:sp>
      <p:pic>
        <p:nvPicPr>
          <p:cNvPr id="165" name="Google Shape;165;p35"/>
          <p:cNvPicPr preferRelativeResize="0"/>
          <p:nvPr/>
        </p:nvPicPr>
        <p:blipFill>
          <a:blip r:embed="rId3">
            <a:alphaModFix/>
          </a:blip>
          <a:stretch>
            <a:fillRect/>
          </a:stretch>
        </p:blipFill>
        <p:spPr>
          <a:xfrm>
            <a:off x="311700" y="1105577"/>
            <a:ext cx="7554577" cy="3566023"/>
          </a:xfrm>
          <a:prstGeom prst="rect">
            <a:avLst/>
          </a:prstGeom>
          <a:noFill/>
          <a:ln cap="flat" cmpd="sng" w="9525">
            <a:solidFill>
              <a:srgbClr val="000000"/>
            </a:solidFill>
            <a:prstDash val="solid"/>
            <a:round/>
            <a:headEnd len="sm" w="sm" type="none"/>
            <a:tailEnd len="sm" w="sm" type="none"/>
          </a:ln>
        </p:spPr>
      </p:pic>
      <p:sp>
        <p:nvSpPr>
          <p:cNvPr id="166" name="Google Shape;166;p35"/>
          <p:cNvSpPr/>
          <p:nvPr/>
        </p:nvSpPr>
        <p:spPr>
          <a:xfrm rot="-912731">
            <a:off x="947267" y="1835109"/>
            <a:ext cx="737439" cy="572965"/>
          </a:xfrm>
          <a:prstGeom prst="rightArrow">
            <a:avLst>
              <a:gd fmla="val 50000" name="adj1"/>
              <a:gd fmla="val 50000" name="adj2"/>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6"/>
          <p:cNvSpPr txBox="1"/>
          <p:nvPr>
            <p:ph idx="1" type="body"/>
          </p:nvPr>
        </p:nvSpPr>
        <p:spPr>
          <a:xfrm>
            <a:off x="311700" y="1381075"/>
            <a:ext cx="5553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Arial"/>
              <a:buNone/>
            </a:pPr>
            <a:r>
              <a:rPr b="1" lang="en">
                <a:solidFill>
                  <a:srgbClr val="2E3192"/>
                </a:solidFill>
                <a:latin typeface="Calibri"/>
                <a:ea typeface="Calibri"/>
                <a:cs typeface="Calibri"/>
                <a:sym typeface="Calibri"/>
              </a:rPr>
              <a:t>To register to vote in Kentucky you must meet the following criteria:</a:t>
            </a:r>
            <a:endParaRPr>
              <a:solidFill>
                <a:srgbClr val="2E3192"/>
              </a:solidFill>
              <a:latin typeface="Calibri"/>
              <a:ea typeface="Calibri"/>
              <a:cs typeface="Calibri"/>
              <a:sym typeface="Calibri"/>
            </a:endParaRPr>
          </a:p>
          <a:p>
            <a:pPr indent="-342900" lvl="0" marL="457200" rtl="0" algn="l">
              <a:lnSpc>
                <a:spcPct val="100000"/>
              </a:lnSpc>
              <a:spcBef>
                <a:spcPts val="1000"/>
              </a:spcBef>
              <a:spcAft>
                <a:spcPts val="0"/>
              </a:spcAft>
              <a:buClr>
                <a:srgbClr val="2E3192"/>
              </a:buClr>
              <a:buSzPts val="1800"/>
              <a:buFont typeface="Calibri"/>
              <a:buChar char="★"/>
            </a:pPr>
            <a:r>
              <a:rPr lang="en">
                <a:solidFill>
                  <a:srgbClr val="2E3192"/>
                </a:solidFill>
                <a:latin typeface="Calibri"/>
                <a:ea typeface="Calibri"/>
                <a:cs typeface="Calibri"/>
                <a:sym typeface="Calibri"/>
              </a:rPr>
              <a:t>Be a U.S. citizen and resident of Kentucky</a:t>
            </a:r>
            <a:endParaRPr>
              <a:solidFill>
                <a:srgbClr val="2E3192"/>
              </a:solidFill>
              <a:latin typeface="Calibri"/>
              <a:ea typeface="Calibri"/>
              <a:cs typeface="Calibri"/>
              <a:sym typeface="Calibri"/>
            </a:endParaRPr>
          </a:p>
          <a:p>
            <a:pPr indent="-342900" lvl="0" marL="457200" rtl="0" algn="l">
              <a:lnSpc>
                <a:spcPct val="100000"/>
              </a:lnSpc>
              <a:spcBef>
                <a:spcPts val="0"/>
              </a:spcBef>
              <a:spcAft>
                <a:spcPts val="0"/>
              </a:spcAft>
              <a:buClr>
                <a:srgbClr val="2E3192"/>
              </a:buClr>
              <a:buSzPts val="1800"/>
              <a:buFont typeface="Calibri"/>
              <a:buChar char="★"/>
            </a:pPr>
            <a:r>
              <a:rPr lang="en">
                <a:solidFill>
                  <a:srgbClr val="2E3192"/>
                </a:solidFill>
                <a:latin typeface="Calibri"/>
                <a:ea typeface="Calibri"/>
                <a:cs typeface="Calibri"/>
                <a:sym typeface="Calibri"/>
              </a:rPr>
              <a:t>Be 18 years old on or before </a:t>
            </a:r>
            <a:r>
              <a:rPr lang="en">
                <a:solidFill>
                  <a:srgbClr val="2E3192"/>
                </a:solidFill>
                <a:latin typeface="Calibri"/>
                <a:ea typeface="Calibri"/>
                <a:cs typeface="Calibri"/>
                <a:sym typeface="Calibri"/>
              </a:rPr>
              <a:t>November 5th, 2019</a:t>
            </a:r>
            <a:endParaRPr>
              <a:solidFill>
                <a:srgbClr val="2E3192"/>
              </a:solidFill>
              <a:latin typeface="Calibri"/>
              <a:ea typeface="Calibri"/>
              <a:cs typeface="Calibri"/>
              <a:sym typeface="Calibri"/>
            </a:endParaRPr>
          </a:p>
          <a:p>
            <a:pPr indent="-342900" lvl="0" marL="457200" rtl="0" algn="l">
              <a:lnSpc>
                <a:spcPct val="100000"/>
              </a:lnSpc>
              <a:spcBef>
                <a:spcPts val="0"/>
              </a:spcBef>
              <a:spcAft>
                <a:spcPts val="0"/>
              </a:spcAft>
              <a:buClr>
                <a:srgbClr val="2E3192"/>
              </a:buClr>
              <a:buSzPts val="1800"/>
              <a:buFont typeface="Calibri"/>
              <a:buChar char="★"/>
            </a:pPr>
            <a:r>
              <a:rPr lang="en">
                <a:solidFill>
                  <a:srgbClr val="2E3192"/>
                </a:solidFill>
                <a:latin typeface="Calibri"/>
                <a:ea typeface="Calibri"/>
                <a:cs typeface="Calibri"/>
                <a:sym typeface="Calibri"/>
              </a:rPr>
              <a:t>Have your full Social Security Number</a:t>
            </a:r>
            <a:endParaRPr>
              <a:solidFill>
                <a:srgbClr val="2E3192"/>
              </a:solidFill>
              <a:latin typeface="Calibri"/>
              <a:ea typeface="Calibri"/>
              <a:cs typeface="Calibri"/>
              <a:sym typeface="Calibri"/>
            </a:endParaRPr>
          </a:p>
          <a:p>
            <a:pPr indent="-342900" lvl="0" marL="457200" rtl="0" algn="l">
              <a:lnSpc>
                <a:spcPct val="100000"/>
              </a:lnSpc>
              <a:spcBef>
                <a:spcPts val="0"/>
              </a:spcBef>
              <a:spcAft>
                <a:spcPts val="0"/>
              </a:spcAft>
              <a:buClr>
                <a:srgbClr val="2E3192"/>
              </a:buClr>
              <a:buSzPts val="1800"/>
              <a:buFont typeface="Calibri"/>
              <a:buChar char="★"/>
            </a:pPr>
            <a:r>
              <a:rPr lang="en">
                <a:solidFill>
                  <a:srgbClr val="2E3192"/>
                </a:solidFill>
                <a:latin typeface="Calibri"/>
                <a:ea typeface="Calibri"/>
                <a:cs typeface="Calibri"/>
                <a:sym typeface="Calibri"/>
              </a:rPr>
              <a:t>Pick a party affiliation</a:t>
            </a:r>
            <a:endParaRPr>
              <a:solidFill>
                <a:srgbClr val="2E319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rgbClr val="2E319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
                <a:solidFill>
                  <a:srgbClr val="2E3192"/>
                </a:solidFill>
                <a:latin typeface="Calibri"/>
                <a:ea typeface="Calibri"/>
                <a:cs typeface="Calibri"/>
                <a:sym typeface="Calibri"/>
              </a:rPr>
              <a:t>Kentucky has Closed Primaries - what does this mean?</a:t>
            </a:r>
            <a:endParaRPr>
              <a:solidFill>
                <a:srgbClr val="2E3192"/>
              </a:solidFill>
              <a:latin typeface="Calibri"/>
              <a:ea typeface="Calibri"/>
              <a:cs typeface="Calibri"/>
              <a:sym typeface="Calibri"/>
            </a:endParaRPr>
          </a:p>
        </p:txBody>
      </p:sp>
      <p:sp>
        <p:nvSpPr>
          <p:cNvPr id="172" name="Google Shape;172;p36"/>
          <p:cNvSpPr txBox="1"/>
          <p:nvPr/>
        </p:nvSpPr>
        <p:spPr>
          <a:xfrm>
            <a:off x="889325" y="48977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Who is Eligible to Register to Vote?</a:t>
            </a:r>
            <a:endParaRPr sz="2800">
              <a:solidFill>
                <a:srgbClr val="FFFFFF"/>
              </a:solidFill>
              <a:latin typeface="Calibri"/>
              <a:ea typeface="Calibri"/>
              <a:cs typeface="Calibri"/>
              <a:sym typeface="Calibri"/>
            </a:endParaRPr>
          </a:p>
        </p:txBody>
      </p:sp>
      <p:pic>
        <p:nvPicPr>
          <p:cNvPr id="173" name="Google Shape;173;p36"/>
          <p:cNvPicPr preferRelativeResize="0"/>
          <p:nvPr/>
        </p:nvPicPr>
        <p:blipFill rotWithShape="1">
          <a:blip r:embed="rId3">
            <a:alphaModFix/>
          </a:blip>
          <a:srcRect b="0" l="0" r="0" t="0"/>
          <a:stretch/>
        </p:blipFill>
        <p:spPr>
          <a:xfrm>
            <a:off x="5865000" y="1341250"/>
            <a:ext cx="2944375" cy="2944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7"/>
          <p:cNvSpPr txBox="1"/>
          <p:nvPr>
            <p:ph idx="1" type="body"/>
          </p:nvPr>
        </p:nvSpPr>
        <p:spPr>
          <a:xfrm>
            <a:off x="311700" y="1152475"/>
            <a:ext cx="4802700" cy="34164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t/>
            </a:r>
            <a:endParaRPr>
              <a:solidFill>
                <a:srgbClr val="2E3192"/>
              </a:solidFill>
              <a:latin typeface="Calibri"/>
              <a:ea typeface="Calibri"/>
              <a:cs typeface="Calibri"/>
              <a:sym typeface="Calibri"/>
            </a:endParaRPr>
          </a:p>
          <a:p>
            <a:pPr indent="-342900" lvl="0" marL="457200" rtl="0" algn="l">
              <a:spcBef>
                <a:spcPts val="600"/>
              </a:spcBef>
              <a:spcAft>
                <a:spcPts val="0"/>
              </a:spcAft>
              <a:buClr>
                <a:srgbClr val="2E3192"/>
              </a:buClr>
              <a:buSzPts val="1800"/>
              <a:buFont typeface="Calibri"/>
              <a:buChar char="★"/>
            </a:pPr>
            <a:r>
              <a:rPr lang="en">
                <a:solidFill>
                  <a:srgbClr val="2E3192"/>
                </a:solidFill>
                <a:latin typeface="Calibri"/>
                <a:ea typeface="Calibri"/>
                <a:cs typeface="Calibri"/>
                <a:sym typeface="Calibri"/>
              </a:rPr>
              <a:t>When registering others to vote, it’s essential to remain nonpartisan.</a:t>
            </a:r>
            <a:endParaRPr>
              <a:solidFill>
                <a:srgbClr val="2E3192"/>
              </a:solidFill>
              <a:latin typeface="Calibri"/>
              <a:ea typeface="Calibri"/>
              <a:cs typeface="Calibri"/>
              <a:sym typeface="Calibri"/>
            </a:endParaRPr>
          </a:p>
          <a:p>
            <a:pPr indent="-342900" lvl="0" marL="457200" rtl="0" algn="l">
              <a:spcBef>
                <a:spcPts val="600"/>
              </a:spcBef>
              <a:spcAft>
                <a:spcPts val="0"/>
              </a:spcAft>
              <a:buClr>
                <a:srgbClr val="2E3192"/>
              </a:buClr>
              <a:buSzPts val="1800"/>
              <a:buFont typeface="Calibri"/>
              <a:buChar char="★"/>
            </a:pPr>
            <a:r>
              <a:rPr lang="en">
                <a:solidFill>
                  <a:srgbClr val="2E3192"/>
                </a:solidFill>
                <a:latin typeface="Calibri"/>
                <a:ea typeface="Calibri"/>
                <a:cs typeface="Calibri"/>
                <a:sym typeface="Calibri"/>
              </a:rPr>
              <a:t>Do not recommend </a:t>
            </a:r>
            <a:r>
              <a:rPr b="1" lang="en">
                <a:solidFill>
                  <a:srgbClr val="2E3192"/>
                </a:solidFill>
                <a:latin typeface="Calibri"/>
                <a:ea typeface="Calibri"/>
                <a:cs typeface="Calibri"/>
                <a:sym typeface="Calibri"/>
              </a:rPr>
              <a:t>any political party </a:t>
            </a:r>
            <a:r>
              <a:rPr lang="en">
                <a:solidFill>
                  <a:srgbClr val="2E3192"/>
                </a:solidFill>
                <a:latin typeface="Calibri"/>
                <a:ea typeface="Calibri"/>
                <a:cs typeface="Calibri"/>
                <a:sym typeface="Calibri"/>
              </a:rPr>
              <a:t>or advocate for a particular issue.</a:t>
            </a:r>
            <a:endParaRPr>
              <a:solidFill>
                <a:srgbClr val="2E3192"/>
              </a:solidFill>
              <a:latin typeface="Calibri"/>
              <a:ea typeface="Calibri"/>
              <a:cs typeface="Calibri"/>
              <a:sym typeface="Calibri"/>
            </a:endParaRPr>
          </a:p>
          <a:p>
            <a:pPr indent="0" lvl="0" marL="114300" rtl="0" algn="ctr">
              <a:spcBef>
                <a:spcPts val="600"/>
              </a:spcBef>
              <a:spcAft>
                <a:spcPts val="0"/>
              </a:spcAft>
              <a:buNone/>
            </a:pPr>
            <a:r>
              <a:t/>
            </a:r>
            <a:endParaRPr b="1" sz="2400">
              <a:solidFill>
                <a:srgbClr val="2E3192"/>
              </a:solidFill>
              <a:latin typeface="Calibri"/>
              <a:ea typeface="Calibri"/>
              <a:cs typeface="Calibri"/>
              <a:sym typeface="Calibri"/>
            </a:endParaRPr>
          </a:p>
          <a:p>
            <a:pPr indent="0" lvl="0" marL="114300" rtl="0" algn="ctr">
              <a:spcBef>
                <a:spcPts val="600"/>
              </a:spcBef>
              <a:spcAft>
                <a:spcPts val="0"/>
              </a:spcAft>
              <a:buNone/>
            </a:pPr>
            <a:r>
              <a:rPr b="1" lang="en" sz="2400">
                <a:solidFill>
                  <a:srgbClr val="2E3192"/>
                </a:solidFill>
                <a:latin typeface="Calibri"/>
                <a:ea typeface="Calibri"/>
                <a:cs typeface="Calibri"/>
                <a:sym typeface="Calibri"/>
              </a:rPr>
              <a:t>Inspire2Vote is 100% nonpartisan</a:t>
            </a:r>
            <a:endParaRPr sz="2400">
              <a:solidFill>
                <a:srgbClr val="2E3192"/>
              </a:solidFill>
              <a:latin typeface="Calibri"/>
              <a:ea typeface="Calibri"/>
              <a:cs typeface="Calibri"/>
              <a:sym typeface="Calibri"/>
            </a:endParaRPr>
          </a:p>
          <a:p>
            <a:pPr indent="0" lvl="0" marL="457200" rtl="0" algn="l">
              <a:spcBef>
                <a:spcPts val="1000"/>
              </a:spcBef>
              <a:spcAft>
                <a:spcPts val="1600"/>
              </a:spcAft>
              <a:buNone/>
            </a:pPr>
            <a:r>
              <a:t/>
            </a:r>
            <a:endParaRPr/>
          </a:p>
        </p:txBody>
      </p:sp>
      <p:sp>
        <p:nvSpPr>
          <p:cNvPr id="179" name="Google Shape;179;p37"/>
          <p:cNvSpPr txBox="1"/>
          <p:nvPr/>
        </p:nvSpPr>
        <p:spPr>
          <a:xfrm>
            <a:off x="840100" y="453325"/>
            <a:ext cx="89412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Calibri"/>
                <a:ea typeface="Calibri"/>
                <a:cs typeface="Calibri"/>
                <a:sym typeface="Calibri"/>
              </a:rPr>
              <a:t>What Does it Mean to be Nonpartisan?</a:t>
            </a:r>
            <a:endParaRPr sz="2600">
              <a:solidFill>
                <a:srgbClr val="FFFFFF"/>
              </a:solidFill>
              <a:latin typeface="Calibri"/>
              <a:ea typeface="Calibri"/>
              <a:cs typeface="Calibri"/>
              <a:sym typeface="Calibri"/>
            </a:endParaRPr>
          </a:p>
        </p:txBody>
      </p:sp>
      <p:pic>
        <p:nvPicPr>
          <p:cNvPr id="180" name="Google Shape;180;p37"/>
          <p:cNvPicPr preferRelativeResize="0"/>
          <p:nvPr/>
        </p:nvPicPr>
        <p:blipFill rotWithShape="1">
          <a:blip r:embed="rId3">
            <a:alphaModFix/>
          </a:blip>
          <a:srcRect b="0" l="0" r="0" t="0"/>
          <a:stretch/>
        </p:blipFill>
        <p:spPr>
          <a:xfrm>
            <a:off x="5260425" y="1230925"/>
            <a:ext cx="3332725" cy="3332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8"/>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2E3192"/>
                </a:solidFill>
                <a:latin typeface="Calibri"/>
                <a:ea typeface="Calibri"/>
                <a:cs typeface="Calibri"/>
                <a:sym typeface="Calibri"/>
              </a:rPr>
              <a:t>Online Voter Registration Requirements</a:t>
            </a:r>
            <a:r>
              <a:rPr lang="en">
                <a:solidFill>
                  <a:srgbClr val="2E3192"/>
                </a:solidFill>
                <a:latin typeface="Calibri"/>
                <a:ea typeface="Calibri"/>
                <a:cs typeface="Calibri"/>
                <a:sym typeface="Calibri"/>
              </a:rPr>
              <a:t> </a:t>
            </a:r>
            <a:endParaRPr>
              <a:solidFill>
                <a:srgbClr val="2E3192"/>
              </a:solidFill>
              <a:latin typeface="Calibri"/>
              <a:ea typeface="Calibri"/>
              <a:cs typeface="Calibri"/>
              <a:sym typeface="Calibri"/>
            </a:endParaRPr>
          </a:p>
          <a:p>
            <a:pPr indent="-342900" lvl="0" marL="457200" rtl="0" algn="l">
              <a:lnSpc>
                <a:spcPct val="115000"/>
              </a:lnSpc>
              <a:spcBef>
                <a:spcPts val="0"/>
              </a:spcBef>
              <a:spcAft>
                <a:spcPts val="0"/>
              </a:spcAft>
              <a:buClr>
                <a:srgbClr val="2E3192"/>
              </a:buClr>
              <a:buSzPts val="1800"/>
              <a:buFont typeface="Calibri"/>
              <a:buChar char="★"/>
            </a:pPr>
            <a:r>
              <a:rPr lang="en">
                <a:solidFill>
                  <a:srgbClr val="2E3192"/>
                </a:solidFill>
                <a:latin typeface="Calibri"/>
                <a:ea typeface="Calibri"/>
                <a:cs typeface="Calibri"/>
                <a:sym typeface="Calibri"/>
              </a:rPr>
              <a:t>Full Social Security Number </a:t>
            </a:r>
            <a:endParaRPr>
              <a:solidFill>
                <a:srgbClr val="2E3192"/>
              </a:solidFill>
              <a:latin typeface="Calibri"/>
              <a:ea typeface="Calibri"/>
              <a:cs typeface="Calibri"/>
              <a:sym typeface="Calibri"/>
            </a:endParaRPr>
          </a:p>
          <a:p>
            <a:pPr indent="-342900" lvl="0" marL="457200" rtl="0" algn="l">
              <a:lnSpc>
                <a:spcPct val="115000"/>
              </a:lnSpc>
              <a:spcBef>
                <a:spcPts val="0"/>
              </a:spcBef>
              <a:spcAft>
                <a:spcPts val="0"/>
              </a:spcAft>
              <a:buClr>
                <a:srgbClr val="2E3192"/>
              </a:buClr>
              <a:buSzPts val="1800"/>
              <a:buFont typeface="Calibri"/>
              <a:buChar char="★"/>
            </a:pPr>
            <a:r>
              <a:rPr lang="en">
                <a:solidFill>
                  <a:srgbClr val="2E3192"/>
                </a:solidFill>
                <a:latin typeface="Calibri"/>
                <a:ea typeface="Calibri"/>
                <a:cs typeface="Calibri"/>
                <a:sym typeface="Calibri"/>
              </a:rPr>
              <a:t>Date of Birth </a:t>
            </a:r>
            <a:endParaRPr>
              <a:solidFill>
                <a:srgbClr val="2E3192"/>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
                <a:solidFill>
                  <a:srgbClr val="2E3192"/>
                </a:solidFill>
                <a:latin typeface="Calibri"/>
                <a:ea typeface="Calibri"/>
                <a:cs typeface="Calibri"/>
                <a:sym typeface="Calibri"/>
              </a:rPr>
              <a:t>Always start on Inspire2Vote Website! </a:t>
            </a:r>
            <a:endParaRPr>
              <a:solidFill>
                <a:srgbClr val="2E3192"/>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n" u="sng">
                <a:solidFill>
                  <a:srgbClr val="2E3192"/>
                </a:solidFill>
                <a:latin typeface="Calibri"/>
                <a:ea typeface="Calibri"/>
                <a:cs typeface="Calibri"/>
                <a:sym typeface="Calibri"/>
                <a:hlinkClick r:id="rId3"/>
              </a:rPr>
              <a:t>www.inspire2vote.org/register</a:t>
            </a:r>
            <a:endParaRPr b="1">
              <a:solidFill>
                <a:srgbClr val="2E3192"/>
              </a:solidFill>
              <a:latin typeface="Calibri"/>
              <a:ea typeface="Calibri"/>
              <a:cs typeface="Calibri"/>
              <a:sym typeface="Calibri"/>
            </a:endParaRPr>
          </a:p>
          <a:p>
            <a:pPr indent="0" lvl="0" marL="0" rtl="0" algn="ctr">
              <a:lnSpc>
                <a:spcPct val="115000"/>
              </a:lnSpc>
              <a:spcBef>
                <a:spcPts val="0"/>
              </a:spcBef>
              <a:spcAft>
                <a:spcPts val="0"/>
              </a:spcAft>
              <a:buNone/>
            </a:pPr>
            <a:r>
              <a:t/>
            </a:r>
            <a:endParaRPr b="1">
              <a:solidFill>
                <a:srgbClr val="2E3192"/>
              </a:solidFill>
              <a:latin typeface="Calibri"/>
              <a:ea typeface="Calibri"/>
              <a:cs typeface="Calibri"/>
              <a:sym typeface="Calibri"/>
            </a:endParaRPr>
          </a:p>
          <a:p>
            <a:pPr indent="0" lvl="0" marL="0" rtl="0" algn="ctr">
              <a:lnSpc>
                <a:spcPct val="115000"/>
              </a:lnSpc>
              <a:spcBef>
                <a:spcPts val="0"/>
              </a:spcBef>
              <a:spcAft>
                <a:spcPts val="0"/>
              </a:spcAft>
              <a:buNone/>
            </a:pPr>
            <a:r>
              <a:rPr b="1" lang="en">
                <a:solidFill>
                  <a:srgbClr val="2E3192"/>
                </a:solidFill>
                <a:latin typeface="Calibri"/>
                <a:ea typeface="Calibri"/>
                <a:cs typeface="Calibri"/>
                <a:sym typeface="Calibri"/>
              </a:rPr>
              <a:t>Text2REGISTER” </a:t>
            </a:r>
            <a:endParaRPr b="1">
              <a:solidFill>
                <a:srgbClr val="2E3192"/>
              </a:solidFill>
              <a:latin typeface="Calibri"/>
              <a:ea typeface="Calibri"/>
              <a:cs typeface="Calibri"/>
              <a:sym typeface="Calibri"/>
            </a:endParaRPr>
          </a:p>
          <a:p>
            <a:pPr indent="0" lvl="0" marL="0" rtl="0" algn="l">
              <a:lnSpc>
                <a:spcPct val="115000"/>
              </a:lnSpc>
              <a:spcBef>
                <a:spcPts val="0"/>
              </a:spcBef>
              <a:spcAft>
                <a:spcPts val="0"/>
              </a:spcAft>
              <a:buNone/>
            </a:pPr>
            <a:r>
              <a:rPr b="1" lang="en">
                <a:solidFill>
                  <a:srgbClr val="2E3192"/>
                </a:solidFill>
                <a:latin typeface="Calibri"/>
                <a:ea typeface="Calibri"/>
                <a:cs typeface="Calibri"/>
                <a:sym typeface="Calibri"/>
              </a:rPr>
              <a:t>Text the word “Register” to 760-957-9224</a:t>
            </a:r>
            <a:endParaRPr b="1">
              <a:solidFill>
                <a:srgbClr val="2E3192"/>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E3192"/>
                </a:solidFill>
                <a:latin typeface="Calibri"/>
                <a:ea typeface="Calibri"/>
                <a:cs typeface="Calibri"/>
                <a:sym typeface="Calibri"/>
              </a:rPr>
              <a:t>to receive a link to our online registration page directly to your phone!</a:t>
            </a:r>
            <a:endParaRPr>
              <a:solidFill>
                <a:srgbClr val="2E3192"/>
              </a:solidFill>
            </a:endParaRPr>
          </a:p>
        </p:txBody>
      </p:sp>
      <p:sp>
        <p:nvSpPr>
          <p:cNvPr id="186" name="Google Shape;186;p38"/>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Online Registration is SIMPLE!</a:t>
            </a:r>
            <a:endParaRPr sz="2800">
              <a:solidFill>
                <a:srgbClr val="FFFFFF"/>
              </a:solidFill>
              <a:latin typeface="Calibri"/>
              <a:ea typeface="Calibri"/>
              <a:cs typeface="Calibri"/>
              <a:sym typeface="Calibri"/>
            </a:endParaRPr>
          </a:p>
        </p:txBody>
      </p:sp>
      <p:sp>
        <p:nvSpPr>
          <p:cNvPr id="187" name="Google Shape;187;p38"/>
          <p:cNvSpPr/>
          <p:nvPr/>
        </p:nvSpPr>
        <p:spPr>
          <a:xfrm>
            <a:off x="4433175" y="1160800"/>
            <a:ext cx="4392900" cy="2620944"/>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8"/>
          <p:cNvSpPr txBox="1"/>
          <p:nvPr/>
        </p:nvSpPr>
        <p:spPr>
          <a:xfrm>
            <a:off x="4996425" y="2018425"/>
            <a:ext cx="3083400" cy="1058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 sz="1800">
                <a:solidFill>
                  <a:srgbClr val="2E3192"/>
                </a:solidFill>
                <a:latin typeface="Calibri"/>
                <a:ea typeface="Calibri"/>
                <a:cs typeface="Calibri"/>
                <a:sym typeface="Calibri"/>
              </a:rPr>
              <a:t>Remind students to bring their social security number </a:t>
            </a:r>
            <a:r>
              <a:rPr b="1" i="0" lang="en" sz="1800" u="none" cap="none" strike="noStrike">
                <a:solidFill>
                  <a:srgbClr val="2E3192"/>
                </a:solidFill>
                <a:latin typeface="Calibri"/>
                <a:ea typeface="Calibri"/>
                <a:cs typeface="Calibri"/>
                <a:sym typeface="Calibri"/>
              </a:rPr>
              <a:t>to register </a:t>
            </a:r>
            <a:r>
              <a:rPr b="1" lang="en" sz="1800">
                <a:solidFill>
                  <a:srgbClr val="2E3192"/>
                </a:solidFill>
                <a:latin typeface="Calibri"/>
                <a:ea typeface="Calibri"/>
                <a:cs typeface="Calibri"/>
                <a:sym typeface="Calibri"/>
              </a:rPr>
              <a:t>to vote!</a:t>
            </a:r>
            <a:endParaRPr b="1" sz="1800">
              <a:solidFill>
                <a:srgbClr val="2E3192"/>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sz="1800">
              <a:latin typeface="Calibri"/>
              <a:ea typeface="Calibri"/>
              <a:cs typeface="Calibri"/>
              <a:sym typeface="Calibri"/>
            </a:endParaRPr>
          </a:p>
          <a:p>
            <a:pPr indent="0" lvl="0" marL="0" marR="0" rtl="0" algn="ctr">
              <a:lnSpc>
                <a:spcPct val="100000"/>
              </a:lnSpc>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39"/>
          <p:cNvPicPr preferRelativeResize="0"/>
          <p:nvPr/>
        </p:nvPicPr>
        <p:blipFill rotWithShape="1">
          <a:blip r:embed="rId3">
            <a:alphaModFix/>
          </a:blip>
          <a:srcRect b="0" l="0" r="0" t="1487"/>
          <a:stretch/>
        </p:blipFill>
        <p:spPr>
          <a:xfrm>
            <a:off x="430425" y="0"/>
            <a:ext cx="8023357"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40"/>
          <p:cNvPicPr preferRelativeResize="0"/>
          <p:nvPr/>
        </p:nvPicPr>
        <p:blipFill>
          <a:blip r:embed="rId3">
            <a:alphaModFix/>
          </a:blip>
          <a:stretch>
            <a:fillRect/>
          </a:stretch>
        </p:blipFill>
        <p:spPr>
          <a:xfrm>
            <a:off x="1410575" y="1268425"/>
            <a:ext cx="4970525" cy="3409775"/>
          </a:xfrm>
          <a:prstGeom prst="rect">
            <a:avLst/>
          </a:prstGeom>
          <a:noFill/>
          <a:ln>
            <a:noFill/>
          </a:ln>
        </p:spPr>
      </p:pic>
      <p:sp>
        <p:nvSpPr>
          <p:cNvPr id="201" name="Google Shape;201;p40"/>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Pledge to VOTE!</a:t>
            </a:r>
            <a:endParaRPr sz="2800">
              <a:solidFill>
                <a:srgbClr val="FFFFFF"/>
              </a:solidFill>
              <a:latin typeface="Calibri"/>
              <a:ea typeface="Calibri"/>
              <a:cs typeface="Calibri"/>
              <a:sym typeface="Calibri"/>
            </a:endParaRPr>
          </a:p>
        </p:txBody>
      </p:sp>
      <p:sp>
        <p:nvSpPr>
          <p:cNvPr id="202" name="Google Shape;202;p40"/>
          <p:cNvSpPr txBox="1"/>
          <p:nvPr/>
        </p:nvSpPr>
        <p:spPr>
          <a:xfrm>
            <a:off x="7246450" y="2151150"/>
            <a:ext cx="1275000" cy="75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C63E2F"/>
                </a:solidFill>
                <a:latin typeface="Calibri"/>
                <a:ea typeface="Calibri"/>
                <a:cs typeface="Calibri"/>
                <a:sym typeface="Calibri"/>
              </a:rPr>
              <a:t>If you just registered, check this box!</a:t>
            </a:r>
            <a:endParaRPr b="1" i="0" sz="1200" u="none" cap="none" strike="noStrike">
              <a:solidFill>
                <a:srgbClr val="C63E2F"/>
              </a:solidFill>
              <a:latin typeface="Calibri"/>
              <a:ea typeface="Calibri"/>
              <a:cs typeface="Calibri"/>
              <a:sym typeface="Calibri"/>
            </a:endParaRPr>
          </a:p>
        </p:txBody>
      </p:sp>
      <p:sp>
        <p:nvSpPr>
          <p:cNvPr id="203" name="Google Shape;203;p40"/>
          <p:cNvSpPr txBox="1"/>
          <p:nvPr/>
        </p:nvSpPr>
        <p:spPr>
          <a:xfrm>
            <a:off x="6466925" y="1154000"/>
            <a:ext cx="1793100" cy="75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C63E2F"/>
                </a:solidFill>
                <a:latin typeface="Calibri"/>
                <a:ea typeface="Calibri"/>
                <a:cs typeface="Calibri"/>
                <a:sym typeface="Calibri"/>
              </a:rPr>
              <a:t>If you were registered to vote before today, check this box!</a:t>
            </a:r>
            <a:endParaRPr b="1" i="0" sz="1200" u="none" cap="none" strike="noStrike">
              <a:solidFill>
                <a:srgbClr val="C63E2F"/>
              </a:solidFill>
              <a:latin typeface="Calibri"/>
              <a:ea typeface="Calibri"/>
              <a:cs typeface="Calibri"/>
              <a:sym typeface="Calibri"/>
            </a:endParaRPr>
          </a:p>
        </p:txBody>
      </p:sp>
      <p:sp>
        <p:nvSpPr>
          <p:cNvPr id="204" name="Google Shape;204;p40"/>
          <p:cNvSpPr txBox="1"/>
          <p:nvPr/>
        </p:nvSpPr>
        <p:spPr>
          <a:xfrm>
            <a:off x="7029875" y="2959900"/>
            <a:ext cx="1275000" cy="119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C63E2F"/>
                </a:solidFill>
                <a:latin typeface="Calibri"/>
                <a:ea typeface="Calibri"/>
                <a:cs typeface="Calibri"/>
                <a:sym typeface="Calibri"/>
              </a:rPr>
              <a:t>If you are not eligible to register or pre register today, check this box!</a:t>
            </a:r>
            <a:endParaRPr b="1" i="0" sz="1200" u="none" cap="none" strike="noStrike">
              <a:solidFill>
                <a:srgbClr val="C63E2F"/>
              </a:solidFill>
              <a:latin typeface="Calibri"/>
              <a:ea typeface="Calibri"/>
              <a:cs typeface="Calibri"/>
              <a:sym typeface="Calibri"/>
            </a:endParaRPr>
          </a:p>
        </p:txBody>
      </p:sp>
      <p:sp>
        <p:nvSpPr>
          <p:cNvPr id="205" name="Google Shape;205;p40"/>
          <p:cNvSpPr txBox="1"/>
          <p:nvPr/>
        </p:nvSpPr>
        <p:spPr>
          <a:xfrm>
            <a:off x="-30625" y="2843725"/>
            <a:ext cx="1441200" cy="183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C63E2F"/>
                </a:solidFill>
                <a:latin typeface="Calibri"/>
                <a:ea typeface="Calibri"/>
                <a:cs typeface="Calibri"/>
                <a:sym typeface="Calibri"/>
              </a:rPr>
              <a:t>Want to promote voter engagement at your school or more info about upcoming elections? Check these boxes!</a:t>
            </a:r>
            <a:endParaRPr b="1" i="0" sz="1200" u="none" cap="none" strike="noStrike">
              <a:solidFill>
                <a:srgbClr val="C63E2F"/>
              </a:solidFill>
              <a:latin typeface="Calibri"/>
              <a:ea typeface="Calibri"/>
              <a:cs typeface="Calibri"/>
              <a:sym typeface="Calibri"/>
            </a:endParaRPr>
          </a:p>
        </p:txBody>
      </p:sp>
      <p:sp>
        <p:nvSpPr>
          <p:cNvPr id="206" name="Google Shape;206;p40"/>
          <p:cNvSpPr/>
          <p:nvPr/>
        </p:nvSpPr>
        <p:spPr>
          <a:xfrm>
            <a:off x="6627925" y="922875"/>
            <a:ext cx="1441200" cy="23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 name="Google Shape;207;p40"/>
          <p:cNvCxnSpPr/>
          <p:nvPr/>
        </p:nvCxnSpPr>
        <p:spPr>
          <a:xfrm rot="10800000">
            <a:off x="6381175" y="2782125"/>
            <a:ext cx="807300" cy="337500"/>
          </a:xfrm>
          <a:prstGeom prst="straightConnector1">
            <a:avLst/>
          </a:prstGeom>
          <a:noFill/>
          <a:ln cap="flat" cmpd="sng" w="38100">
            <a:solidFill>
              <a:srgbClr val="C63E2F"/>
            </a:solidFill>
            <a:prstDash val="solid"/>
            <a:round/>
            <a:headEnd len="med" w="med" type="none"/>
            <a:tailEnd len="med" w="med" type="triangle"/>
          </a:ln>
        </p:spPr>
      </p:cxnSp>
      <p:cxnSp>
        <p:nvCxnSpPr>
          <p:cNvPr id="208" name="Google Shape;208;p40"/>
          <p:cNvCxnSpPr/>
          <p:nvPr/>
        </p:nvCxnSpPr>
        <p:spPr>
          <a:xfrm>
            <a:off x="1225100" y="4154350"/>
            <a:ext cx="884400" cy="293100"/>
          </a:xfrm>
          <a:prstGeom prst="straightConnector1">
            <a:avLst/>
          </a:prstGeom>
          <a:noFill/>
          <a:ln cap="flat" cmpd="sng" w="38100">
            <a:solidFill>
              <a:srgbClr val="C63E2F"/>
            </a:solidFill>
            <a:prstDash val="solid"/>
            <a:round/>
            <a:headEnd len="med" w="med" type="none"/>
            <a:tailEnd len="med" w="med" type="triangle"/>
          </a:ln>
        </p:spPr>
      </p:cxnSp>
      <p:cxnSp>
        <p:nvCxnSpPr>
          <p:cNvPr id="209" name="Google Shape;209;p40"/>
          <p:cNvCxnSpPr/>
          <p:nvPr/>
        </p:nvCxnSpPr>
        <p:spPr>
          <a:xfrm rot="10800000">
            <a:off x="6311875" y="2500725"/>
            <a:ext cx="952800" cy="9300"/>
          </a:xfrm>
          <a:prstGeom prst="straightConnector1">
            <a:avLst/>
          </a:prstGeom>
          <a:noFill/>
          <a:ln cap="flat" cmpd="sng" w="38100">
            <a:solidFill>
              <a:srgbClr val="C63E2F"/>
            </a:solidFill>
            <a:prstDash val="solid"/>
            <a:round/>
            <a:headEnd len="med" w="med" type="none"/>
            <a:tailEnd len="med" w="med" type="triangle"/>
          </a:ln>
        </p:spPr>
      </p:cxnSp>
      <p:cxnSp>
        <p:nvCxnSpPr>
          <p:cNvPr id="210" name="Google Shape;210;p40"/>
          <p:cNvCxnSpPr/>
          <p:nvPr/>
        </p:nvCxnSpPr>
        <p:spPr>
          <a:xfrm flipH="1">
            <a:off x="6118500" y="1721375"/>
            <a:ext cx="679800" cy="392700"/>
          </a:xfrm>
          <a:prstGeom prst="straightConnector1">
            <a:avLst/>
          </a:prstGeom>
          <a:noFill/>
          <a:ln cap="flat" cmpd="sng" w="38100">
            <a:solidFill>
              <a:srgbClr val="C63E2F"/>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41"/>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000"/>
              </a:spcBef>
              <a:spcAft>
                <a:spcPts val="0"/>
              </a:spcAft>
              <a:buClr>
                <a:srgbClr val="2E3192"/>
              </a:buClr>
              <a:buSzPts val="1800"/>
              <a:buFont typeface="Calibri"/>
              <a:buChar char="★"/>
            </a:pPr>
            <a:r>
              <a:rPr b="1" lang="en">
                <a:solidFill>
                  <a:srgbClr val="2E3192"/>
                </a:solidFill>
                <a:latin typeface="Calibri"/>
                <a:ea typeface="Calibri"/>
                <a:cs typeface="Calibri"/>
                <a:sym typeface="Calibri"/>
              </a:rPr>
              <a:t>October 7, 2019</a:t>
            </a:r>
            <a:r>
              <a:rPr lang="en">
                <a:solidFill>
                  <a:srgbClr val="2E3192"/>
                </a:solidFill>
                <a:latin typeface="Calibri"/>
                <a:ea typeface="Calibri"/>
                <a:cs typeface="Calibri"/>
                <a:sym typeface="Calibri"/>
              </a:rPr>
              <a:t>— Last day to register to be eligible to vote in the General Election </a:t>
            </a:r>
            <a:endParaRPr>
              <a:solidFill>
                <a:srgbClr val="2E3192"/>
              </a:solidFill>
              <a:latin typeface="Calibri"/>
              <a:ea typeface="Calibri"/>
              <a:cs typeface="Calibri"/>
              <a:sym typeface="Calibri"/>
            </a:endParaRPr>
          </a:p>
          <a:p>
            <a:pPr indent="-342900" lvl="0" marL="457200" rtl="0" algn="l">
              <a:lnSpc>
                <a:spcPct val="150000"/>
              </a:lnSpc>
              <a:spcBef>
                <a:spcPts val="1000"/>
              </a:spcBef>
              <a:spcAft>
                <a:spcPts val="0"/>
              </a:spcAft>
              <a:buClr>
                <a:srgbClr val="2E3192"/>
              </a:buClr>
              <a:buSzPts val="1800"/>
              <a:buFont typeface="Calibri"/>
              <a:buChar char="★"/>
            </a:pPr>
            <a:r>
              <a:rPr b="1" lang="en">
                <a:solidFill>
                  <a:srgbClr val="2E3192"/>
                </a:solidFill>
                <a:latin typeface="Calibri"/>
                <a:ea typeface="Calibri"/>
                <a:cs typeface="Calibri"/>
                <a:sym typeface="Calibri"/>
              </a:rPr>
              <a:t>November 5, 2019</a:t>
            </a:r>
            <a:r>
              <a:rPr lang="en">
                <a:solidFill>
                  <a:srgbClr val="2E3192"/>
                </a:solidFill>
                <a:latin typeface="Calibri"/>
                <a:ea typeface="Calibri"/>
                <a:cs typeface="Calibri"/>
                <a:sym typeface="Calibri"/>
              </a:rPr>
              <a:t>— General Election Day, polls open 6am-6pm</a:t>
            </a:r>
            <a:endParaRPr>
              <a:solidFill>
                <a:srgbClr val="2E3192"/>
              </a:solidFill>
              <a:latin typeface="Calibri"/>
              <a:ea typeface="Calibri"/>
              <a:cs typeface="Calibri"/>
              <a:sym typeface="Calibri"/>
            </a:endParaRPr>
          </a:p>
          <a:p>
            <a:pPr indent="-342900" lvl="0" marL="457200" rtl="0" algn="l">
              <a:lnSpc>
                <a:spcPct val="150000"/>
              </a:lnSpc>
              <a:spcBef>
                <a:spcPts val="1000"/>
              </a:spcBef>
              <a:spcAft>
                <a:spcPts val="0"/>
              </a:spcAft>
              <a:buClr>
                <a:srgbClr val="2E3192"/>
              </a:buClr>
              <a:buSzPts val="1800"/>
              <a:buFont typeface="Calibri"/>
              <a:buChar char="★"/>
            </a:pPr>
            <a:r>
              <a:rPr b="1" lang="en">
                <a:solidFill>
                  <a:srgbClr val="2E3192"/>
                </a:solidFill>
                <a:latin typeface="Calibri"/>
                <a:ea typeface="Calibri"/>
                <a:cs typeface="Calibri"/>
                <a:sym typeface="Calibri"/>
              </a:rPr>
              <a:t>April 20, 2020 - </a:t>
            </a:r>
            <a:r>
              <a:rPr lang="en">
                <a:solidFill>
                  <a:srgbClr val="2E3192"/>
                </a:solidFill>
                <a:latin typeface="Calibri"/>
                <a:ea typeface="Calibri"/>
                <a:cs typeface="Calibri"/>
                <a:sym typeface="Calibri"/>
              </a:rPr>
              <a:t>Last day to register to be eligible to vote in the Primary Election</a:t>
            </a:r>
            <a:endParaRPr>
              <a:solidFill>
                <a:srgbClr val="2E3192"/>
              </a:solidFill>
              <a:latin typeface="Calibri"/>
              <a:ea typeface="Calibri"/>
              <a:cs typeface="Calibri"/>
              <a:sym typeface="Calibri"/>
            </a:endParaRPr>
          </a:p>
          <a:p>
            <a:pPr indent="-342900" lvl="0" marL="457200" rtl="0" algn="l">
              <a:lnSpc>
                <a:spcPct val="150000"/>
              </a:lnSpc>
              <a:spcBef>
                <a:spcPts val="1000"/>
              </a:spcBef>
              <a:spcAft>
                <a:spcPts val="0"/>
              </a:spcAft>
              <a:buClr>
                <a:srgbClr val="2E3192"/>
              </a:buClr>
              <a:buSzPts val="1800"/>
              <a:buFont typeface="Calibri"/>
              <a:buChar char="★"/>
            </a:pPr>
            <a:r>
              <a:rPr b="1" lang="en">
                <a:solidFill>
                  <a:srgbClr val="2E3192"/>
                </a:solidFill>
                <a:latin typeface="Calibri"/>
                <a:ea typeface="Calibri"/>
                <a:cs typeface="Calibri"/>
                <a:sym typeface="Calibri"/>
              </a:rPr>
              <a:t>May 19, 2020</a:t>
            </a:r>
            <a:r>
              <a:rPr lang="en">
                <a:solidFill>
                  <a:srgbClr val="2E3192"/>
                </a:solidFill>
                <a:latin typeface="Calibri"/>
                <a:ea typeface="Calibri"/>
                <a:cs typeface="Calibri"/>
                <a:sym typeface="Calibri"/>
              </a:rPr>
              <a:t> - Primary Election, polls open 6am-6pm</a:t>
            </a:r>
            <a:endParaRPr>
              <a:solidFill>
                <a:srgbClr val="2E3192"/>
              </a:solidFill>
              <a:latin typeface="Calibri"/>
              <a:ea typeface="Calibri"/>
              <a:cs typeface="Calibri"/>
              <a:sym typeface="Calibri"/>
            </a:endParaRPr>
          </a:p>
          <a:p>
            <a:pPr indent="0" lvl="0" marL="0" rtl="0" algn="l">
              <a:spcBef>
                <a:spcPts val="0"/>
              </a:spcBef>
              <a:spcAft>
                <a:spcPts val="1600"/>
              </a:spcAft>
              <a:buNone/>
            </a:pPr>
            <a:r>
              <a:t/>
            </a:r>
            <a:endParaRPr>
              <a:solidFill>
                <a:srgbClr val="2E3192"/>
              </a:solidFill>
            </a:endParaRPr>
          </a:p>
        </p:txBody>
      </p:sp>
      <p:sp>
        <p:nvSpPr>
          <p:cNvPr id="216" name="Google Shape;216;p41"/>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Important Deadlines in Kentucky</a:t>
            </a:r>
            <a:endParaRPr sz="28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42"/>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rgbClr val="2E3192"/>
              </a:buClr>
              <a:buSzPts val="1800"/>
              <a:buFont typeface="Calibri"/>
              <a:buChar char="★"/>
            </a:pPr>
            <a:r>
              <a:rPr b="1" lang="en">
                <a:latin typeface="Calibri"/>
                <a:ea typeface="Calibri"/>
                <a:cs typeface="Calibri"/>
                <a:sym typeface="Calibri"/>
              </a:rPr>
              <a:t>What if I’m going to college in the Fall?</a:t>
            </a:r>
            <a:endParaRPr b="1">
              <a:latin typeface="Calibri"/>
              <a:ea typeface="Calibri"/>
              <a:cs typeface="Calibri"/>
              <a:sym typeface="Calibri"/>
            </a:endParaRPr>
          </a:p>
          <a:p>
            <a:pPr indent="-342900" lvl="1" marL="914400" rtl="0" algn="l">
              <a:lnSpc>
                <a:spcPct val="100000"/>
              </a:lnSpc>
              <a:spcBef>
                <a:spcPts val="1000"/>
              </a:spcBef>
              <a:spcAft>
                <a:spcPts val="0"/>
              </a:spcAft>
              <a:buSzPts val="1800"/>
              <a:buFont typeface="Calibri"/>
              <a:buChar char="○"/>
            </a:pPr>
            <a:r>
              <a:rPr lang="en" sz="1800">
                <a:latin typeface="Calibri"/>
                <a:ea typeface="Calibri"/>
                <a:cs typeface="Calibri"/>
                <a:sym typeface="Calibri"/>
              </a:rPr>
              <a:t>You can vote </a:t>
            </a:r>
            <a:r>
              <a:rPr b="1" lang="en" sz="1800">
                <a:latin typeface="Calibri"/>
                <a:ea typeface="Calibri"/>
                <a:cs typeface="Calibri"/>
                <a:sym typeface="Calibri"/>
              </a:rPr>
              <a:t>Absentee </a:t>
            </a:r>
            <a:r>
              <a:rPr lang="en" sz="1800">
                <a:latin typeface="Calibri"/>
                <a:ea typeface="Calibri"/>
                <a:cs typeface="Calibri"/>
                <a:sym typeface="Calibri"/>
              </a:rPr>
              <a:t>by contacting your county clerk!</a:t>
            </a:r>
            <a:endParaRPr sz="1800">
              <a:latin typeface="Calibri"/>
              <a:ea typeface="Calibri"/>
              <a:cs typeface="Calibri"/>
              <a:sym typeface="Calibri"/>
            </a:endParaRPr>
          </a:p>
          <a:p>
            <a:pPr indent="-342900" lvl="0" marL="457200" rtl="0" algn="l">
              <a:lnSpc>
                <a:spcPct val="100000"/>
              </a:lnSpc>
              <a:spcBef>
                <a:spcPts val="1000"/>
              </a:spcBef>
              <a:spcAft>
                <a:spcPts val="0"/>
              </a:spcAft>
              <a:buSzPts val="1800"/>
              <a:buFont typeface="Calibri"/>
              <a:buChar char="★"/>
            </a:pPr>
            <a:r>
              <a:rPr b="1" lang="en">
                <a:latin typeface="Calibri"/>
                <a:ea typeface="Calibri"/>
                <a:cs typeface="Calibri"/>
                <a:sym typeface="Calibri"/>
              </a:rPr>
              <a:t>What do I need to bring to the Polls on election day?</a:t>
            </a:r>
            <a:endParaRPr b="1">
              <a:latin typeface="Calibri"/>
              <a:ea typeface="Calibri"/>
              <a:cs typeface="Calibri"/>
              <a:sym typeface="Calibri"/>
            </a:endParaRPr>
          </a:p>
          <a:p>
            <a:pPr indent="-342900" lvl="1" marL="914400" rtl="0" algn="l">
              <a:lnSpc>
                <a:spcPct val="100000"/>
              </a:lnSpc>
              <a:spcBef>
                <a:spcPts val="1000"/>
              </a:spcBef>
              <a:spcAft>
                <a:spcPts val="0"/>
              </a:spcAft>
              <a:buSzPts val="1800"/>
              <a:buFont typeface="Calibri"/>
              <a:buChar char="○"/>
            </a:pPr>
            <a:r>
              <a:rPr b="1" lang="en" sz="1800">
                <a:latin typeface="Calibri"/>
                <a:ea typeface="Calibri"/>
                <a:cs typeface="Calibri"/>
                <a:sym typeface="Calibri"/>
              </a:rPr>
              <a:t>You need to bring an ID to the polls in order to vote</a:t>
            </a:r>
            <a:r>
              <a:rPr lang="en" sz="1800">
                <a:latin typeface="Calibri"/>
                <a:ea typeface="Calibri"/>
                <a:cs typeface="Calibri"/>
                <a:sym typeface="Calibri"/>
              </a:rPr>
              <a:t>. Acceptable forms of ID include: driver’s License, social security card, credit card, any state issued ID with a photo</a:t>
            </a:r>
            <a:endParaRPr sz="1800">
              <a:latin typeface="Calibri"/>
              <a:ea typeface="Calibri"/>
              <a:cs typeface="Calibri"/>
              <a:sym typeface="Calibri"/>
            </a:endParaRPr>
          </a:p>
          <a:p>
            <a:pPr indent="-342900" lvl="0" marL="457200" rtl="0" algn="l">
              <a:lnSpc>
                <a:spcPct val="100000"/>
              </a:lnSpc>
              <a:spcBef>
                <a:spcPts val="1000"/>
              </a:spcBef>
              <a:spcAft>
                <a:spcPts val="0"/>
              </a:spcAft>
              <a:buSzPts val="1800"/>
              <a:buFont typeface="Calibri"/>
              <a:buChar char="★"/>
            </a:pPr>
            <a:r>
              <a:rPr b="1" lang="en">
                <a:latin typeface="Calibri"/>
                <a:ea typeface="Calibri"/>
                <a:cs typeface="Calibri"/>
                <a:sym typeface="Calibri"/>
              </a:rPr>
              <a:t>Where do I vote?</a:t>
            </a:r>
            <a:endParaRPr b="1">
              <a:latin typeface="Calibri"/>
              <a:ea typeface="Calibri"/>
              <a:cs typeface="Calibri"/>
              <a:sym typeface="Calibri"/>
            </a:endParaRPr>
          </a:p>
          <a:p>
            <a:pPr indent="-342900" lvl="1" marL="914400" rtl="0" algn="l">
              <a:lnSpc>
                <a:spcPct val="100000"/>
              </a:lnSpc>
              <a:spcBef>
                <a:spcPts val="1000"/>
              </a:spcBef>
              <a:spcAft>
                <a:spcPts val="0"/>
              </a:spcAft>
              <a:buSzPts val="1800"/>
              <a:buFont typeface="Calibri"/>
              <a:buChar char="○"/>
            </a:pPr>
            <a:r>
              <a:rPr lang="en" sz="1800">
                <a:latin typeface="Calibri"/>
                <a:ea typeface="Calibri"/>
                <a:cs typeface="Calibri"/>
                <a:sym typeface="Calibri"/>
              </a:rPr>
              <a:t>You can find your designated polling location at </a:t>
            </a:r>
            <a:r>
              <a:rPr b="1" lang="en" sz="1800" u="sng">
                <a:solidFill>
                  <a:schemeClr val="hlink"/>
                </a:solidFill>
                <a:latin typeface="Calibri"/>
                <a:ea typeface="Calibri"/>
                <a:cs typeface="Calibri"/>
                <a:sym typeface="Calibri"/>
                <a:hlinkClick r:id="rId3"/>
              </a:rPr>
              <a:t>GoVoteKY.com</a:t>
            </a:r>
            <a:r>
              <a:rPr b="1" lang="en" sz="1800">
                <a:latin typeface="Calibri"/>
                <a:ea typeface="Calibri"/>
                <a:cs typeface="Calibri"/>
                <a:sym typeface="Calibri"/>
              </a:rPr>
              <a:t> </a:t>
            </a:r>
            <a:endParaRPr b="1" sz="1800">
              <a:latin typeface="Calibri"/>
              <a:ea typeface="Calibri"/>
              <a:cs typeface="Calibri"/>
              <a:sym typeface="Calibri"/>
            </a:endParaRPr>
          </a:p>
          <a:p>
            <a:pPr indent="0" lvl="0" marL="0" rtl="0" algn="l">
              <a:lnSpc>
                <a:spcPct val="100000"/>
              </a:lnSpc>
              <a:spcBef>
                <a:spcPts val="0"/>
              </a:spcBef>
              <a:spcAft>
                <a:spcPts val="1600"/>
              </a:spcAft>
              <a:buNone/>
            </a:pPr>
            <a:r>
              <a:t/>
            </a:r>
            <a:endParaRPr>
              <a:solidFill>
                <a:srgbClr val="2E3192"/>
              </a:solidFill>
            </a:endParaRPr>
          </a:p>
        </p:txBody>
      </p:sp>
      <p:sp>
        <p:nvSpPr>
          <p:cNvPr id="222" name="Google Shape;222;p42"/>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FAQs: Voting in Kentucky</a:t>
            </a:r>
            <a:endParaRPr sz="280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43"/>
          <p:cNvSpPr txBox="1"/>
          <p:nvPr>
            <p:ph idx="1" type="body"/>
          </p:nvPr>
        </p:nvSpPr>
        <p:spPr>
          <a:xfrm>
            <a:off x="311700" y="1228675"/>
            <a:ext cx="5229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2E3192"/>
                </a:solidFill>
                <a:highlight>
                  <a:schemeClr val="lt1"/>
                </a:highlight>
                <a:latin typeface="Calibri"/>
                <a:ea typeface="Calibri"/>
                <a:cs typeface="Calibri"/>
                <a:sym typeface="Calibri"/>
              </a:rPr>
              <a:t>If you register 75-100% of eligible seniors you may qualify for the </a:t>
            </a:r>
            <a:r>
              <a:rPr lang="en" u="sng">
                <a:solidFill>
                  <a:srgbClr val="2E3192"/>
                </a:solidFill>
                <a:highlight>
                  <a:schemeClr val="lt1"/>
                </a:highlight>
                <a:latin typeface="Calibri"/>
                <a:ea typeface="Calibri"/>
                <a:cs typeface="Calibri"/>
                <a:sym typeface="Calibri"/>
                <a:hlinkClick r:id="rId3"/>
              </a:rPr>
              <a:t>Georgia Davis Powers Award</a:t>
            </a:r>
            <a:r>
              <a:rPr lang="en">
                <a:solidFill>
                  <a:srgbClr val="2E3192"/>
                </a:solidFill>
                <a:highlight>
                  <a:schemeClr val="lt1"/>
                </a:highlight>
                <a:latin typeface="Calibri"/>
                <a:ea typeface="Calibri"/>
                <a:cs typeface="Calibri"/>
                <a:sym typeface="Calibri"/>
              </a:rPr>
              <a:t> from Kentucky's Secretary of State. </a:t>
            </a:r>
            <a:endParaRPr>
              <a:solidFill>
                <a:srgbClr val="2E3192"/>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rgbClr val="2E3192"/>
              </a:solidFill>
              <a:highlight>
                <a:schemeClr val="lt1"/>
              </a:highlight>
              <a:latin typeface="Calibri"/>
              <a:ea typeface="Calibri"/>
              <a:cs typeface="Calibri"/>
              <a:sym typeface="Calibri"/>
            </a:endParaRPr>
          </a:p>
          <a:p>
            <a:pPr indent="-342900" lvl="0" marL="457200" rtl="0" algn="l">
              <a:lnSpc>
                <a:spcPct val="150000"/>
              </a:lnSpc>
              <a:spcBef>
                <a:spcPts val="0"/>
              </a:spcBef>
              <a:spcAft>
                <a:spcPts val="0"/>
              </a:spcAft>
              <a:buClr>
                <a:srgbClr val="2E3192"/>
              </a:buClr>
              <a:buSzPts val="1800"/>
              <a:buFont typeface="Verdana"/>
              <a:buChar char="★"/>
            </a:pPr>
            <a:r>
              <a:rPr b="1" lang="en">
                <a:solidFill>
                  <a:srgbClr val="2E3192"/>
                </a:solidFill>
                <a:highlight>
                  <a:schemeClr val="lt1"/>
                </a:highlight>
                <a:latin typeface="Calibri"/>
                <a:ea typeface="Calibri"/>
                <a:cs typeface="Calibri"/>
                <a:sym typeface="Calibri"/>
              </a:rPr>
              <a:t>Gold Award:</a:t>
            </a:r>
            <a:r>
              <a:rPr lang="en">
                <a:solidFill>
                  <a:srgbClr val="2E3192"/>
                </a:solidFill>
                <a:highlight>
                  <a:schemeClr val="lt1"/>
                </a:highlight>
                <a:latin typeface="Calibri"/>
                <a:ea typeface="Calibri"/>
                <a:cs typeface="Calibri"/>
                <a:sym typeface="Calibri"/>
              </a:rPr>
              <a:t> 100% of seniors registered to vote</a:t>
            </a:r>
            <a:endParaRPr>
              <a:solidFill>
                <a:srgbClr val="2E3192"/>
              </a:solidFill>
              <a:highlight>
                <a:schemeClr val="lt1"/>
              </a:highlight>
              <a:latin typeface="Calibri"/>
              <a:ea typeface="Calibri"/>
              <a:cs typeface="Calibri"/>
              <a:sym typeface="Calibri"/>
            </a:endParaRPr>
          </a:p>
          <a:p>
            <a:pPr indent="-342900" lvl="0" marL="457200" rtl="0" algn="l">
              <a:lnSpc>
                <a:spcPct val="150000"/>
              </a:lnSpc>
              <a:spcBef>
                <a:spcPts val="0"/>
              </a:spcBef>
              <a:spcAft>
                <a:spcPts val="0"/>
              </a:spcAft>
              <a:buClr>
                <a:srgbClr val="2E3192"/>
              </a:buClr>
              <a:buSzPts val="1800"/>
              <a:buFont typeface="Verdana"/>
              <a:buChar char="★"/>
            </a:pPr>
            <a:r>
              <a:rPr b="1" lang="en">
                <a:solidFill>
                  <a:srgbClr val="2E3192"/>
                </a:solidFill>
                <a:highlight>
                  <a:schemeClr val="lt1"/>
                </a:highlight>
                <a:latin typeface="Calibri"/>
                <a:ea typeface="Calibri"/>
                <a:cs typeface="Calibri"/>
                <a:sym typeface="Calibri"/>
              </a:rPr>
              <a:t>Silver Award:</a:t>
            </a:r>
            <a:r>
              <a:rPr lang="en">
                <a:solidFill>
                  <a:srgbClr val="2E3192"/>
                </a:solidFill>
                <a:highlight>
                  <a:schemeClr val="lt1"/>
                </a:highlight>
                <a:latin typeface="Calibri"/>
                <a:ea typeface="Calibri"/>
                <a:cs typeface="Calibri"/>
                <a:sym typeface="Calibri"/>
              </a:rPr>
              <a:t> 90% of seniors registered to vote</a:t>
            </a:r>
            <a:endParaRPr>
              <a:solidFill>
                <a:srgbClr val="2E3192"/>
              </a:solidFill>
              <a:highlight>
                <a:schemeClr val="lt1"/>
              </a:highlight>
              <a:latin typeface="Calibri"/>
              <a:ea typeface="Calibri"/>
              <a:cs typeface="Calibri"/>
              <a:sym typeface="Calibri"/>
            </a:endParaRPr>
          </a:p>
          <a:p>
            <a:pPr indent="-342900" lvl="0" marL="457200" rtl="0" algn="l">
              <a:lnSpc>
                <a:spcPct val="150000"/>
              </a:lnSpc>
              <a:spcBef>
                <a:spcPts val="0"/>
              </a:spcBef>
              <a:spcAft>
                <a:spcPts val="0"/>
              </a:spcAft>
              <a:buClr>
                <a:srgbClr val="2E3192"/>
              </a:buClr>
              <a:buSzPts val="1800"/>
              <a:buFont typeface="Verdana"/>
              <a:buChar char="★"/>
            </a:pPr>
            <a:r>
              <a:rPr b="1" lang="en">
                <a:solidFill>
                  <a:srgbClr val="2E3192"/>
                </a:solidFill>
                <a:highlight>
                  <a:schemeClr val="lt1"/>
                </a:highlight>
                <a:latin typeface="Calibri"/>
                <a:ea typeface="Calibri"/>
                <a:cs typeface="Calibri"/>
                <a:sym typeface="Calibri"/>
              </a:rPr>
              <a:t>Bronze Award:</a:t>
            </a:r>
            <a:r>
              <a:rPr lang="en">
                <a:solidFill>
                  <a:srgbClr val="2E3192"/>
                </a:solidFill>
                <a:highlight>
                  <a:schemeClr val="lt1"/>
                </a:highlight>
                <a:latin typeface="Calibri"/>
                <a:ea typeface="Calibri"/>
                <a:cs typeface="Calibri"/>
                <a:sym typeface="Calibri"/>
              </a:rPr>
              <a:t> 75% of seniors registered to vote</a:t>
            </a:r>
            <a:endParaRPr>
              <a:solidFill>
                <a:srgbClr val="2E3192"/>
              </a:solidFill>
              <a:latin typeface="Calibri"/>
              <a:ea typeface="Calibri"/>
              <a:cs typeface="Calibri"/>
              <a:sym typeface="Calibri"/>
            </a:endParaRPr>
          </a:p>
        </p:txBody>
      </p:sp>
      <p:sp>
        <p:nvSpPr>
          <p:cNvPr id="228" name="Google Shape;228;p43"/>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Georgia Davis Powers Award</a:t>
            </a:r>
            <a:endParaRPr sz="2800">
              <a:solidFill>
                <a:srgbClr val="FFFFFF"/>
              </a:solidFill>
              <a:latin typeface="Calibri"/>
              <a:ea typeface="Calibri"/>
              <a:cs typeface="Calibri"/>
              <a:sym typeface="Calibri"/>
            </a:endParaRPr>
          </a:p>
        </p:txBody>
      </p:sp>
      <p:pic>
        <p:nvPicPr>
          <p:cNvPr id="229" name="Google Shape;229;p43"/>
          <p:cNvPicPr preferRelativeResize="0"/>
          <p:nvPr/>
        </p:nvPicPr>
        <p:blipFill>
          <a:blip r:embed="rId4">
            <a:alphaModFix/>
          </a:blip>
          <a:stretch>
            <a:fillRect/>
          </a:stretch>
        </p:blipFill>
        <p:spPr>
          <a:xfrm>
            <a:off x="5760450" y="1320593"/>
            <a:ext cx="2639375" cy="2409675"/>
          </a:xfrm>
          <a:prstGeom prst="rect">
            <a:avLst/>
          </a:prstGeom>
          <a:noFill/>
          <a:ln>
            <a:noFill/>
          </a:ln>
        </p:spPr>
      </p:pic>
      <p:sp>
        <p:nvSpPr>
          <p:cNvPr id="230" name="Google Shape;230;p43"/>
          <p:cNvSpPr txBox="1"/>
          <p:nvPr>
            <p:ph idx="1" type="body"/>
          </p:nvPr>
        </p:nvSpPr>
        <p:spPr>
          <a:xfrm>
            <a:off x="5760450" y="3657150"/>
            <a:ext cx="2639400" cy="89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500">
                <a:latin typeface="Calibri"/>
                <a:ea typeface="Calibri"/>
                <a:cs typeface="Calibri"/>
                <a:sym typeface="Calibri"/>
              </a:rPr>
              <a:t>Georgia Davis Powers was the first African-American and woman elected to the Kentucky State Senate</a:t>
            </a:r>
            <a:endParaRPr i="1" sz="1500">
              <a:solidFill>
                <a:srgbClr val="2E319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cxnSp>
        <p:nvCxnSpPr>
          <p:cNvPr id="235" name="Google Shape;235;p44"/>
          <p:cNvCxnSpPr/>
          <p:nvPr/>
        </p:nvCxnSpPr>
        <p:spPr>
          <a:xfrm>
            <a:off x="2140375" y="2008375"/>
            <a:ext cx="14700" cy="605700"/>
          </a:xfrm>
          <a:prstGeom prst="straightConnector1">
            <a:avLst/>
          </a:prstGeom>
          <a:noFill/>
          <a:ln cap="flat" cmpd="sng" w="38100">
            <a:solidFill>
              <a:srgbClr val="C63E2F"/>
            </a:solidFill>
            <a:prstDash val="solid"/>
            <a:round/>
            <a:headEnd len="med" w="med" type="none"/>
            <a:tailEnd len="med" w="med" type="triangle"/>
          </a:ln>
        </p:spPr>
      </p:cxnSp>
      <p:sp>
        <p:nvSpPr>
          <p:cNvPr id="236" name="Google Shape;236;p44"/>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Important Steps</a:t>
            </a:r>
            <a:endParaRPr sz="2800">
              <a:solidFill>
                <a:srgbClr val="FFFFFF"/>
              </a:solidFill>
              <a:latin typeface="Calibri"/>
              <a:ea typeface="Calibri"/>
              <a:cs typeface="Calibri"/>
              <a:sym typeface="Calibri"/>
            </a:endParaRPr>
          </a:p>
        </p:txBody>
      </p:sp>
      <p:cxnSp>
        <p:nvCxnSpPr>
          <p:cNvPr id="237" name="Google Shape;237;p44"/>
          <p:cNvCxnSpPr/>
          <p:nvPr/>
        </p:nvCxnSpPr>
        <p:spPr>
          <a:xfrm>
            <a:off x="2140375" y="3837175"/>
            <a:ext cx="14700" cy="605700"/>
          </a:xfrm>
          <a:prstGeom prst="straightConnector1">
            <a:avLst/>
          </a:prstGeom>
          <a:noFill/>
          <a:ln cap="flat" cmpd="sng" w="38100">
            <a:solidFill>
              <a:srgbClr val="C63E2F"/>
            </a:solidFill>
            <a:prstDash val="solid"/>
            <a:round/>
            <a:headEnd len="med" w="med" type="none"/>
            <a:tailEnd len="med" w="med" type="triangle"/>
          </a:ln>
        </p:spPr>
      </p:cxnSp>
      <p:cxnSp>
        <p:nvCxnSpPr>
          <p:cNvPr id="238" name="Google Shape;238;p44"/>
          <p:cNvCxnSpPr/>
          <p:nvPr/>
        </p:nvCxnSpPr>
        <p:spPr>
          <a:xfrm>
            <a:off x="2140375" y="2922775"/>
            <a:ext cx="14700" cy="605700"/>
          </a:xfrm>
          <a:prstGeom prst="straightConnector1">
            <a:avLst/>
          </a:prstGeom>
          <a:noFill/>
          <a:ln cap="flat" cmpd="sng" w="38100">
            <a:solidFill>
              <a:srgbClr val="C63E2F"/>
            </a:solidFill>
            <a:prstDash val="solid"/>
            <a:round/>
            <a:headEnd len="med" w="med" type="none"/>
            <a:tailEnd len="med" w="med" type="triangle"/>
          </a:ln>
        </p:spPr>
      </p:cxnSp>
      <p:sp>
        <p:nvSpPr>
          <p:cNvPr id="239" name="Google Shape;239;p44"/>
          <p:cNvSpPr txBox="1"/>
          <p:nvPr/>
        </p:nvSpPr>
        <p:spPr>
          <a:xfrm>
            <a:off x="618075" y="3486383"/>
            <a:ext cx="3170100" cy="5727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2E3192"/>
                </a:solidFill>
                <a:latin typeface="Calibri"/>
                <a:ea typeface="Calibri"/>
                <a:cs typeface="Calibri"/>
                <a:sym typeface="Calibri"/>
              </a:rPr>
              <a:t>REQUEST YOUR PRE-PAID LABEL TO MAIL BACK YOUR MATERIALS </a:t>
            </a:r>
            <a:r>
              <a:rPr lang="en">
                <a:solidFill>
                  <a:schemeClr val="dk1"/>
                </a:solidFill>
              </a:rPr>
              <a:t> </a:t>
            </a:r>
            <a:endParaRPr>
              <a:solidFill>
                <a:schemeClr val="dk1"/>
              </a:solidFill>
            </a:endParaRPr>
          </a:p>
          <a:p>
            <a:pPr indent="0" lvl="0" marL="0" rtl="0" algn="ctr">
              <a:spcBef>
                <a:spcPts val="0"/>
              </a:spcBef>
              <a:spcAft>
                <a:spcPts val="0"/>
              </a:spcAft>
              <a:buNone/>
            </a:pPr>
            <a:r>
              <a:t/>
            </a:r>
            <a:endParaRPr b="1">
              <a:latin typeface="Calibri"/>
              <a:ea typeface="Calibri"/>
              <a:cs typeface="Calibri"/>
              <a:sym typeface="Calibri"/>
            </a:endParaRPr>
          </a:p>
        </p:txBody>
      </p:sp>
      <p:sp>
        <p:nvSpPr>
          <p:cNvPr id="240" name="Google Shape;240;p44"/>
          <p:cNvSpPr txBox="1"/>
          <p:nvPr/>
        </p:nvSpPr>
        <p:spPr>
          <a:xfrm>
            <a:off x="618075" y="2606092"/>
            <a:ext cx="3170100" cy="5727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2E3192"/>
                </a:solidFill>
                <a:latin typeface="Calibri"/>
                <a:ea typeface="Calibri"/>
                <a:cs typeface="Calibri"/>
                <a:sym typeface="Calibri"/>
              </a:rPr>
              <a:t>HOST YOUR VOTER REGISTRATION DRIVE (VRD)</a:t>
            </a:r>
            <a:endParaRPr>
              <a:solidFill>
                <a:srgbClr val="2E3192"/>
              </a:solidFill>
            </a:endParaRPr>
          </a:p>
          <a:p>
            <a:pPr indent="0" lvl="0" marL="0" rtl="0" algn="ctr">
              <a:spcBef>
                <a:spcPts val="0"/>
              </a:spcBef>
              <a:spcAft>
                <a:spcPts val="0"/>
              </a:spcAft>
              <a:buNone/>
            </a:pPr>
            <a:r>
              <a:t/>
            </a:r>
            <a:endParaRPr b="1">
              <a:latin typeface="Calibri"/>
              <a:ea typeface="Calibri"/>
              <a:cs typeface="Calibri"/>
              <a:sym typeface="Calibri"/>
            </a:endParaRPr>
          </a:p>
        </p:txBody>
      </p:sp>
      <p:sp>
        <p:nvSpPr>
          <p:cNvPr id="241" name="Google Shape;241;p44"/>
          <p:cNvSpPr txBox="1"/>
          <p:nvPr/>
        </p:nvSpPr>
        <p:spPr>
          <a:xfrm>
            <a:off x="618075" y="4442875"/>
            <a:ext cx="3170100" cy="5727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2E3192"/>
                </a:solidFill>
                <a:latin typeface="Calibri"/>
                <a:ea typeface="Calibri"/>
                <a:cs typeface="Calibri"/>
                <a:sym typeface="Calibri"/>
              </a:rPr>
              <a:t>VOTER ENGAGEMENT AND GOTV</a:t>
            </a:r>
            <a:endParaRPr b="1">
              <a:solidFill>
                <a:srgbClr val="2E3192"/>
              </a:solidFill>
              <a:latin typeface="Calibri"/>
              <a:ea typeface="Calibri"/>
              <a:cs typeface="Calibri"/>
              <a:sym typeface="Calibri"/>
            </a:endParaRPr>
          </a:p>
          <a:p>
            <a:pPr indent="0" lvl="0" marL="0" rtl="0" algn="ctr">
              <a:spcBef>
                <a:spcPts val="0"/>
              </a:spcBef>
              <a:spcAft>
                <a:spcPts val="0"/>
              </a:spcAft>
              <a:buNone/>
            </a:pPr>
            <a:r>
              <a:rPr b="1" lang="en">
                <a:solidFill>
                  <a:srgbClr val="2E3192"/>
                </a:solidFill>
                <a:latin typeface="Calibri"/>
                <a:ea typeface="Calibri"/>
                <a:cs typeface="Calibri"/>
                <a:sym typeface="Calibri"/>
              </a:rPr>
              <a:t>PRIMARY ELECTION MAY 21</a:t>
            </a:r>
            <a:endParaRPr b="1">
              <a:solidFill>
                <a:srgbClr val="2E3192"/>
              </a:solidFill>
              <a:latin typeface="Calibri"/>
              <a:ea typeface="Calibri"/>
              <a:cs typeface="Calibri"/>
              <a:sym typeface="Calibri"/>
            </a:endParaRPr>
          </a:p>
        </p:txBody>
      </p:sp>
      <p:cxnSp>
        <p:nvCxnSpPr>
          <p:cNvPr id="242" name="Google Shape;242;p44"/>
          <p:cNvCxnSpPr/>
          <p:nvPr/>
        </p:nvCxnSpPr>
        <p:spPr>
          <a:xfrm>
            <a:off x="2140375" y="1322575"/>
            <a:ext cx="14700" cy="605700"/>
          </a:xfrm>
          <a:prstGeom prst="straightConnector1">
            <a:avLst/>
          </a:prstGeom>
          <a:noFill/>
          <a:ln cap="flat" cmpd="sng" w="38100">
            <a:solidFill>
              <a:srgbClr val="C63E2F"/>
            </a:solidFill>
            <a:prstDash val="solid"/>
            <a:round/>
            <a:headEnd len="med" w="med" type="none"/>
            <a:tailEnd len="med" w="med" type="triangle"/>
          </a:ln>
        </p:spPr>
      </p:cxnSp>
      <p:sp>
        <p:nvSpPr>
          <p:cNvPr id="243" name="Google Shape;243;p44"/>
          <p:cNvSpPr txBox="1"/>
          <p:nvPr/>
        </p:nvSpPr>
        <p:spPr>
          <a:xfrm>
            <a:off x="4481375" y="2606092"/>
            <a:ext cx="4201200" cy="735600"/>
          </a:xfrm>
          <a:prstGeom prst="rect">
            <a:avLst/>
          </a:prstGeom>
          <a:solidFill>
            <a:srgbClr val="C63E2F">
              <a:alpha val="56980"/>
            </a:srgbClr>
          </a:solid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2E3192"/>
              </a:buClr>
              <a:buSzPts val="1400"/>
              <a:buFont typeface="Calibri"/>
              <a:buChar char="-"/>
            </a:pPr>
            <a:r>
              <a:rPr b="1" lang="en">
                <a:solidFill>
                  <a:srgbClr val="2E3192"/>
                </a:solidFill>
                <a:latin typeface="Calibri"/>
                <a:ea typeface="Calibri"/>
                <a:cs typeface="Calibri"/>
                <a:sym typeface="Calibri"/>
              </a:rPr>
              <a:t>Remind students to know their SSN</a:t>
            </a:r>
            <a:endParaRPr b="1">
              <a:solidFill>
                <a:srgbClr val="2E3192"/>
              </a:solidFill>
              <a:latin typeface="Calibri"/>
              <a:ea typeface="Calibri"/>
              <a:cs typeface="Calibri"/>
              <a:sym typeface="Calibri"/>
            </a:endParaRPr>
          </a:p>
          <a:p>
            <a:pPr indent="-317500" lvl="0" marL="457200" rtl="0" algn="l">
              <a:lnSpc>
                <a:spcPct val="100000"/>
              </a:lnSpc>
              <a:spcBef>
                <a:spcPts val="0"/>
              </a:spcBef>
              <a:spcAft>
                <a:spcPts val="0"/>
              </a:spcAft>
              <a:buClr>
                <a:srgbClr val="2E3192"/>
              </a:buClr>
              <a:buSzPts val="1400"/>
              <a:buFont typeface="Calibri"/>
              <a:buChar char="-"/>
            </a:pPr>
            <a:r>
              <a:rPr b="1" lang="en">
                <a:solidFill>
                  <a:srgbClr val="2E3192"/>
                </a:solidFill>
                <a:latin typeface="Calibri"/>
                <a:ea typeface="Calibri"/>
                <a:cs typeface="Calibri"/>
                <a:sym typeface="Calibri"/>
              </a:rPr>
              <a:t>Pledge cards need to be completed to track for the Georgia Davis Powers Award</a:t>
            </a:r>
            <a:endParaRPr b="1">
              <a:latin typeface="Calibri"/>
              <a:ea typeface="Calibri"/>
              <a:cs typeface="Calibri"/>
              <a:sym typeface="Calibri"/>
            </a:endParaRPr>
          </a:p>
        </p:txBody>
      </p:sp>
      <p:sp>
        <p:nvSpPr>
          <p:cNvPr id="244" name="Google Shape;244;p44"/>
          <p:cNvSpPr txBox="1"/>
          <p:nvPr/>
        </p:nvSpPr>
        <p:spPr>
          <a:xfrm>
            <a:off x="4492250" y="1248100"/>
            <a:ext cx="4215600" cy="354000"/>
          </a:xfrm>
          <a:prstGeom prst="rect">
            <a:avLst/>
          </a:prstGeom>
          <a:solidFill>
            <a:srgbClr val="C63E2F">
              <a:alpha val="5698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lnSpc>
                <a:spcPct val="115000"/>
              </a:lnSpc>
              <a:spcBef>
                <a:spcPts val="1600"/>
              </a:spcBef>
              <a:spcAft>
                <a:spcPts val="0"/>
              </a:spcAft>
              <a:buNone/>
            </a:pPr>
            <a:r>
              <a:rPr b="1" lang="en" u="sng">
                <a:solidFill>
                  <a:srgbClr val="2E3192"/>
                </a:solidFill>
                <a:latin typeface="Calibri"/>
                <a:ea typeface="Calibri"/>
                <a:cs typeface="Calibri"/>
                <a:sym typeface="Calibri"/>
                <a:hlinkClick r:id="rId3"/>
              </a:rPr>
              <a:t>www.inspire2vote.org/ky_highschool_signup</a:t>
            </a:r>
            <a:endParaRPr b="1">
              <a:solidFill>
                <a:srgbClr val="2E3192"/>
              </a:solidFill>
              <a:latin typeface="Calibri"/>
              <a:ea typeface="Calibri"/>
              <a:cs typeface="Calibri"/>
              <a:sym typeface="Calibri"/>
            </a:endParaRPr>
          </a:p>
          <a:p>
            <a:pPr indent="0" lvl="0" marL="0" rtl="0" algn="ctr">
              <a:spcBef>
                <a:spcPts val="1600"/>
              </a:spcBef>
              <a:spcAft>
                <a:spcPts val="0"/>
              </a:spcAft>
              <a:buNone/>
            </a:pPr>
            <a:r>
              <a:t/>
            </a:r>
            <a:endParaRPr b="1">
              <a:latin typeface="Calibri"/>
              <a:ea typeface="Calibri"/>
              <a:cs typeface="Calibri"/>
              <a:sym typeface="Calibri"/>
            </a:endParaRPr>
          </a:p>
        </p:txBody>
      </p:sp>
      <p:sp>
        <p:nvSpPr>
          <p:cNvPr id="245" name="Google Shape;245;p44"/>
          <p:cNvSpPr txBox="1"/>
          <p:nvPr/>
        </p:nvSpPr>
        <p:spPr>
          <a:xfrm>
            <a:off x="618075" y="1911106"/>
            <a:ext cx="3170100" cy="3540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p>
            <a:pPr indent="0" lvl="0" marL="0" rtl="0" algn="ctr">
              <a:spcBef>
                <a:spcPts val="0"/>
              </a:spcBef>
              <a:spcAft>
                <a:spcPts val="0"/>
              </a:spcAft>
              <a:buNone/>
            </a:pPr>
            <a:r>
              <a:rPr b="1" lang="en">
                <a:solidFill>
                  <a:srgbClr val="2E3192"/>
                </a:solidFill>
                <a:latin typeface="Calibri"/>
                <a:ea typeface="Calibri"/>
                <a:cs typeface="Calibri"/>
                <a:sym typeface="Calibri"/>
              </a:rPr>
              <a:t>REQUEST VR MATERIALS</a:t>
            </a:r>
            <a:endParaRPr b="1">
              <a:solidFill>
                <a:srgbClr val="2E3192"/>
              </a:solidFill>
              <a:latin typeface="Calibri"/>
              <a:ea typeface="Calibri"/>
              <a:cs typeface="Calibri"/>
              <a:sym typeface="Calibri"/>
            </a:endParaRPr>
          </a:p>
          <a:p>
            <a:pPr indent="0" lvl="0" marL="0" rtl="0" algn="ctr">
              <a:spcBef>
                <a:spcPts val="0"/>
              </a:spcBef>
              <a:spcAft>
                <a:spcPts val="0"/>
              </a:spcAft>
              <a:buNone/>
            </a:pPr>
            <a:r>
              <a:t/>
            </a:r>
            <a:endParaRPr b="1">
              <a:solidFill>
                <a:schemeClr val="dk1"/>
              </a:solidFill>
              <a:latin typeface="Calibri"/>
              <a:ea typeface="Calibri"/>
              <a:cs typeface="Calibri"/>
              <a:sym typeface="Calibri"/>
            </a:endParaRPr>
          </a:p>
        </p:txBody>
      </p:sp>
      <p:sp>
        <p:nvSpPr>
          <p:cNvPr id="246" name="Google Shape;246;p44"/>
          <p:cNvSpPr txBox="1"/>
          <p:nvPr/>
        </p:nvSpPr>
        <p:spPr>
          <a:xfrm>
            <a:off x="618075" y="1248100"/>
            <a:ext cx="3170100" cy="3540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p>
            <a:pPr indent="0" lvl="0" marL="0" rtl="0" algn="ctr">
              <a:spcBef>
                <a:spcPts val="0"/>
              </a:spcBef>
              <a:spcAft>
                <a:spcPts val="0"/>
              </a:spcAft>
              <a:buNone/>
            </a:pPr>
            <a:r>
              <a:rPr b="1" lang="en">
                <a:solidFill>
                  <a:srgbClr val="2E3192"/>
                </a:solidFill>
                <a:latin typeface="Calibri"/>
                <a:ea typeface="Calibri"/>
                <a:cs typeface="Calibri"/>
                <a:sym typeface="Calibri"/>
              </a:rPr>
              <a:t>HIGH SCHOOL SIGN UP</a:t>
            </a:r>
            <a:endParaRPr b="1">
              <a:solidFill>
                <a:srgbClr val="2E3192"/>
              </a:solidFill>
              <a:latin typeface="Calibri"/>
              <a:ea typeface="Calibri"/>
              <a:cs typeface="Calibri"/>
              <a:sym typeface="Calibri"/>
            </a:endParaRPr>
          </a:p>
          <a:p>
            <a:pPr indent="0" lvl="0" marL="0" rtl="0" algn="ctr">
              <a:spcBef>
                <a:spcPts val="0"/>
              </a:spcBef>
              <a:spcAft>
                <a:spcPts val="0"/>
              </a:spcAft>
              <a:buNone/>
            </a:pPr>
            <a:r>
              <a:t/>
            </a:r>
            <a:endParaRPr b="1">
              <a:solidFill>
                <a:schemeClr val="dk1"/>
              </a:solidFill>
              <a:latin typeface="Calibri"/>
              <a:ea typeface="Calibri"/>
              <a:cs typeface="Calibri"/>
              <a:sym typeface="Calibri"/>
            </a:endParaRPr>
          </a:p>
        </p:txBody>
      </p:sp>
      <p:sp>
        <p:nvSpPr>
          <p:cNvPr id="247" name="Google Shape;247;p44"/>
          <p:cNvSpPr txBox="1"/>
          <p:nvPr/>
        </p:nvSpPr>
        <p:spPr>
          <a:xfrm>
            <a:off x="4475925" y="1911106"/>
            <a:ext cx="4215600" cy="354000"/>
          </a:xfrm>
          <a:prstGeom prst="rect">
            <a:avLst/>
          </a:prstGeom>
          <a:solidFill>
            <a:srgbClr val="C63E2F">
              <a:alpha val="5698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lnSpc>
                <a:spcPct val="115000"/>
              </a:lnSpc>
              <a:spcBef>
                <a:spcPts val="1600"/>
              </a:spcBef>
              <a:spcAft>
                <a:spcPts val="0"/>
              </a:spcAft>
              <a:buClr>
                <a:schemeClr val="dk1"/>
              </a:buClr>
              <a:buSzPts val="1100"/>
              <a:buFont typeface="Arial"/>
              <a:buNone/>
            </a:pPr>
            <a:r>
              <a:rPr b="1" lang="en" u="sng">
                <a:solidFill>
                  <a:srgbClr val="2E3192"/>
                </a:solidFill>
                <a:latin typeface="Calibri"/>
                <a:ea typeface="Calibri"/>
                <a:cs typeface="Calibri"/>
                <a:sym typeface="Calibri"/>
                <a:hlinkClick r:id="rId4"/>
              </a:rPr>
              <a:t>www.inspire2vote.org/vr_order_form</a:t>
            </a:r>
            <a:endParaRPr b="1">
              <a:solidFill>
                <a:srgbClr val="2E3192"/>
              </a:solidFill>
              <a:latin typeface="Calibri"/>
              <a:ea typeface="Calibri"/>
              <a:cs typeface="Calibri"/>
              <a:sym typeface="Calibri"/>
            </a:endParaRPr>
          </a:p>
          <a:p>
            <a:pPr indent="0" lvl="0" marL="0" rtl="0" algn="ctr">
              <a:spcBef>
                <a:spcPts val="1600"/>
              </a:spcBef>
              <a:spcAft>
                <a:spcPts val="0"/>
              </a:spcAft>
              <a:buNone/>
            </a:pPr>
            <a:r>
              <a:t/>
            </a:r>
            <a:endParaRPr b="1">
              <a:latin typeface="Calibri"/>
              <a:ea typeface="Calibri"/>
              <a:cs typeface="Calibri"/>
              <a:sym typeface="Calibri"/>
            </a:endParaRPr>
          </a:p>
        </p:txBody>
      </p:sp>
      <p:cxnSp>
        <p:nvCxnSpPr>
          <p:cNvPr id="248" name="Google Shape;248;p44"/>
          <p:cNvCxnSpPr>
            <a:stCxn id="246" idx="3"/>
            <a:endCxn id="244" idx="1"/>
          </p:cNvCxnSpPr>
          <p:nvPr/>
        </p:nvCxnSpPr>
        <p:spPr>
          <a:xfrm>
            <a:off x="3788175" y="1425100"/>
            <a:ext cx="704100" cy="0"/>
          </a:xfrm>
          <a:prstGeom prst="straightConnector1">
            <a:avLst/>
          </a:prstGeom>
          <a:noFill/>
          <a:ln cap="flat" cmpd="sng" w="38100">
            <a:solidFill>
              <a:srgbClr val="C63E2F"/>
            </a:solidFill>
            <a:prstDash val="solid"/>
            <a:round/>
            <a:headEnd len="med" w="med" type="none"/>
            <a:tailEnd len="med" w="med" type="triangle"/>
          </a:ln>
        </p:spPr>
      </p:cxnSp>
      <p:cxnSp>
        <p:nvCxnSpPr>
          <p:cNvPr id="249" name="Google Shape;249;p44"/>
          <p:cNvCxnSpPr/>
          <p:nvPr/>
        </p:nvCxnSpPr>
        <p:spPr>
          <a:xfrm>
            <a:off x="3788175" y="2110900"/>
            <a:ext cx="704100" cy="13500"/>
          </a:xfrm>
          <a:prstGeom prst="straightConnector1">
            <a:avLst/>
          </a:prstGeom>
          <a:noFill/>
          <a:ln cap="flat" cmpd="sng" w="38100">
            <a:solidFill>
              <a:srgbClr val="C63E2F"/>
            </a:solidFill>
            <a:prstDash val="solid"/>
            <a:round/>
            <a:headEnd len="med" w="med" type="none"/>
            <a:tailEnd len="med" w="med" type="triangle"/>
          </a:ln>
        </p:spPr>
      </p:cxnSp>
      <p:cxnSp>
        <p:nvCxnSpPr>
          <p:cNvPr id="250" name="Google Shape;250;p44"/>
          <p:cNvCxnSpPr/>
          <p:nvPr/>
        </p:nvCxnSpPr>
        <p:spPr>
          <a:xfrm>
            <a:off x="3788175" y="2872900"/>
            <a:ext cx="704100" cy="13500"/>
          </a:xfrm>
          <a:prstGeom prst="straightConnector1">
            <a:avLst/>
          </a:prstGeom>
          <a:noFill/>
          <a:ln cap="flat" cmpd="sng" w="38100">
            <a:solidFill>
              <a:srgbClr val="C63E2F"/>
            </a:solidFill>
            <a:prstDash val="solid"/>
            <a:round/>
            <a:headEnd len="med" w="med" type="none"/>
            <a:tailEnd len="med" w="med" type="triangle"/>
          </a:ln>
        </p:spPr>
      </p:cxnSp>
      <p:sp>
        <p:nvSpPr>
          <p:cNvPr id="251" name="Google Shape;251;p44"/>
          <p:cNvSpPr txBox="1"/>
          <p:nvPr/>
        </p:nvSpPr>
        <p:spPr>
          <a:xfrm>
            <a:off x="4481375" y="3486383"/>
            <a:ext cx="4201200" cy="735600"/>
          </a:xfrm>
          <a:prstGeom prst="rect">
            <a:avLst/>
          </a:prstGeom>
          <a:solidFill>
            <a:srgbClr val="C63E2F">
              <a:alpha val="56980"/>
            </a:srgbClr>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2E3192"/>
                </a:solidFill>
                <a:latin typeface="Calibri"/>
                <a:ea typeface="Calibri"/>
                <a:cs typeface="Calibri"/>
                <a:sym typeface="Calibri"/>
              </a:rPr>
              <a:t>AT LEAST 3 DAYS AFTER YOUR VRD</a:t>
            </a:r>
            <a:endParaRPr b="1">
              <a:solidFill>
                <a:srgbClr val="2E3192"/>
              </a:solidFill>
              <a:latin typeface="Calibri"/>
              <a:ea typeface="Calibri"/>
              <a:cs typeface="Calibri"/>
              <a:sym typeface="Calibri"/>
            </a:endParaRPr>
          </a:p>
          <a:p>
            <a:pPr indent="-317500" lvl="0" marL="457200" rtl="0" algn="l">
              <a:lnSpc>
                <a:spcPct val="100000"/>
              </a:lnSpc>
              <a:spcBef>
                <a:spcPts val="0"/>
              </a:spcBef>
              <a:spcAft>
                <a:spcPts val="0"/>
              </a:spcAft>
              <a:buClr>
                <a:srgbClr val="2E3192"/>
              </a:buClr>
              <a:buSzPts val="1400"/>
              <a:buFont typeface="Calibri"/>
              <a:buChar char="-"/>
            </a:pPr>
            <a:r>
              <a:rPr b="1" lang="en">
                <a:solidFill>
                  <a:srgbClr val="2E3192"/>
                </a:solidFill>
                <a:latin typeface="Calibri"/>
                <a:ea typeface="Calibri"/>
                <a:cs typeface="Calibri"/>
                <a:sym typeface="Calibri"/>
              </a:rPr>
              <a:t>VR Forms are sent to Elections Office</a:t>
            </a:r>
            <a:endParaRPr b="1">
              <a:solidFill>
                <a:srgbClr val="2E3192"/>
              </a:solidFill>
              <a:latin typeface="Calibri"/>
              <a:ea typeface="Calibri"/>
              <a:cs typeface="Calibri"/>
              <a:sym typeface="Calibri"/>
            </a:endParaRPr>
          </a:p>
          <a:p>
            <a:pPr indent="-317500" lvl="0" marL="457200" rtl="0" algn="l">
              <a:lnSpc>
                <a:spcPct val="100000"/>
              </a:lnSpc>
              <a:spcBef>
                <a:spcPts val="0"/>
              </a:spcBef>
              <a:spcAft>
                <a:spcPts val="0"/>
              </a:spcAft>
              <a:buClr>
                <a:srgbClr val="2E3192"/>
              </a:buClr>
              <a:buSzPts val="1400"/>
              <a:buFont typeface="Calibri"/>
              <a:buChar char="-"/>
            </a:pPr>
            <a:r>
              <a:rPr b="1" lang="en">
                <a:solidFill>
                  <a:srgbClr val="2E3192"/>
                </a:solidFill>
                <a:latin typeface="Calibri"/>
                <a:ea typeface="Calibri"/>
                <a:cs typeface="Calibri"/>
                <a:sym typeface="Calibri"/>
              </a:rPr>
              <a:t>Pledge Cards sent to Inspire2Vote</a:t>
            </a:r>
            <a:endParaRPr b="1">
              <a:solidFill>
                <a:srgbClr val="2E3192"/>
              </a:solidFill>
              <a:latin typeface="Calibri"/>
              <a:ea typeface="Calibri"/>
              <a:cs typeface="Calibri"/>
              <a:sym typeface="Calibri"/>
            </a:endParaRPr>
          </a:p>
        </p:txBody>
      </p:sp>
      <p:cxnSp>
        <p:nvCxnSpPr>
          <p:cNvPr id="252" name="Google Shape;252;p44"/>
          <p:cNvCxnSpPr/>
          <p:nvPr/>
        </p:nvCxnSpPr>
        <p:spPr>
          <a:xfrm>
            <a:off x="3788175" y="3787300"/>
            <a:ext cx="704100" cy="13500"/>
          </a:xfrm>
          <a:prstGeom prst="straightConnector1">
            <a:avLst/>
          </a:prstGeom>
          <a:noFill/>
          <a:ln cap="flat" cmpd="sng" w="38100">
            <a:solidFill>
              <a:srgbClr val="C63E2F"/>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7"/>
          <p:cNvSpPr txBox="1"/>
          <p:nvPr>
            <p:ph idx="1" type="body"/>
          </p:nvPr>
        </p:nvSpPr>
        <p:spPr>
          <a:xfrm>
            <a:off x="311700" y="1152475"/>
            <a:ext cx="4144500" cy="37878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2E3192"/>
              </a:buClr>
              <a:buSzPts val="1800"/>
              <a:buChar char="★"/>
            </a:pPr>
            <a:r>
              <a:rPr lang="en">
                <a:solidFill>
                  <a:srgbClr val="2E3192"/>
                </a:solidFill>
                <a:latin typeface="Calibri"/>
                <a:ea typeface="Calibri"/>
                <a:cs typeface="Calibri"/>
                <a:sym typeface="Calibri"/>
              </a:rPr>
              <a:t>Inspire2Vote is a nonpartisan program that works to </a:t>
            </a:r>
            <a:r>
              <a:rPr b="1" i="1" lang="en">
                <a:solidFill>
                  <a:srgbClr val="2E3192"/>
                </a:solidFill>
                <a:latin typeface="Calibri"/>
                <a:ea typeface="Calibri"/>
                <a:cs typeface="Calibri"/>
                <a:sym typeface="Calibri"/>
              </a:rPr>
              <a:t>transform young leaders’ inspiration into action that improves our communities and strengthens our democracy</a:t>
            </a:r>
            <a:r>
              <a:rPr lang="en">
                <a:solidFill>
                  <a:srgbClr val="2E3192"/>
                </a:solidFill>
                <a:latin typeface="Calibri"/>
                <a:ea typeface="Calibri"/>
                <a:cs typeface="Calibri"/>
                <a:sym typeface="Calibri"/>
              </a:rPr>
              <a:t>.</a:t>
            </a:r>
            <a:endParaRPr>
              <a:solidFill>
                <a:srgbClr val="2E3192"/>
              </a:solidFill>
              <a:latin typeface="Calibri"/>
              <a:ea typeface="Calibri"/>
              <a:cs typeface="Calibri"/>
              <a:sym typeface="Calibri"/>
            </a:endParaRPr>
          </a:p>
          <a:p>
            <a:pPr indent="-342900" lvl="0" marL="457200" rtl="0" algn="l">
              <a:lnSpc>
                <a:spcPct val="100000"/>
              </a:lnSpc>
              <a:spcBef>
                <a:spcPts val="1000"/>
              </a:spcBef>
              <a:spcAft>
                <a:spcPts val="0"/>
              </a:spcAft>
              <a:buClr>
                <a:srgbClr val="2E3192"/>
              </a:buClr>
              <a:buSzPts val="1800"/>
              <a:buChar char="★"/>
            </a:pPr>
            <a:r>
              <a:rPr lang="en">
                <a:latin typeface="Calibri"/>
                <a:ea typeface="Calibri"/>
                <a:cs typeface="Calibri"/>
                <a:sym typeface="Calibri"/>
              </a:rPr>
              <a:t>The </a:t>
            </a:r>
            <a:r>
              <a:rPr lang="en">
                <a:solidFill>
                  <a:srgbClr val="2E3192"/>
                </a:solidFill>
                <a:latin typeface="Calibri"/>
                <a:ea typeface="Calibri"/>
                <a:cs typeface="Calibri"/>
                <a:sym typeface="Calibri"/>
              </a:rPr>
              <a:t>vision</a:t>
            </a:r>
            <a:r>
              <a:rPr lang="en">
                <a:latin typeface="Calibri"/>
                <a:ea typeface="Calibri"/>
                <a:cs typeface="Calibri"/>
                <a:sym typeface="Calibri"/>
              </a:rPr>
              <a:t>: In</a:t>
            </a:r>
            <a:r>
              <a:rPr lang="en">
                <a:solidFill>
                  <a:srgbClr val="2E3192"/>
                </a:solidFill>
                <a:latin typeface="Calibri"/>
                <a:ea typeface="Calibri"/>
                <a:cs typeface="Calibri"/>
                <a:sym typeface="Calibri"/>
              </a:rPr>
              <a:t> 2020, the US will see amplified representation of young people who are informed, confident, empowered and actively participating in the election process. </a:t>
            </a:r>
            <a:endParaRPr>
              <a:solidFill>
                <a:srgbClr val="2E3192"/>
              </a:solidFill>
              <a:latin typeface="Calibri"/>
              <a:ea typeface="Calibri"/>
              <a:cs typeface="Calibri"/>
              <a:sym typeface="Calibri"/>
            </a:endParaRPr>
          </a:p>
        </p:txBody>
      </p:sp>
      <p:sp>
        <p:nvSpPr>
          <p:cNvPr id="113" name="Google Shape;113;p27"/>
          <p:cNvSpPr txBox="1"/>
          <p:nvPr/>
        </p:nvSpPr>
        <p:spPr>
          <a:xfrm>
            <a:off x="891350" y="433350"/>
            <a:ext cx="5471400" cy="7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What is Inspire2Vote?</a:t>
            </a:r>
            <a:endParaRPr sz="2800">
              <a:solidFill>
                <a:srgbClr val="FFFFFF"/>
              </a:solidFill>
              <a:latin typeface="Calibri"/>
              <a:ea typeface="Calibri"/>
              <a:cs typeface="Calibri"/>
              <a:sym typeface="Calibri"/>
            </a:endParaRPr>
          </a:p>
        </p:txBody>
      </p:sp>
      <p:pic>
        <p:nvPicPr>
          <p:cNvPr id="114" name="Google Shape;114;p27"/>
          <p:cNvPicPr preferRelativeResize="0"/>
          <p:nvPr/>
        </p:nvPicPr>
        <p:blipFill rotWithShape="1">
          <a:blip r:embed="rId3">
            <a:alphaModFix/>
          </a:blip>
          <a:srcRect b="0" l="10003" r="9325" t="9181"/>
          <a:stretch/>
        </p:blipFill>
        <p:spPr>
          <a:xfrm>
            <a:off x="4779250" y="1303228"/>
            <a:ext cx="4165525" cy="3126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5"/>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200">
                <a:solidFill>
                  <a:srgbClr val="2E3192"/>
                </a:solidFill>
                <a:latin typeface="Calibri"/>
                <a:ea typeface="Calibri"/>
                <a:cs typeface="Calibri"/>
                <a:sym typeface="Calibri"/>
              </a:rPr>
              <a:t>KY YMCA Program Coordinator</a:t>
            </a:r>
            <a:endParaRPr sz="2200">
              <a:solidFill>
                <a:srgbClr val="2E3192"/>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100"/>
              <a:buFont typeface="Arial"/>
              <a:buNone/>
            </a:pPr>
            <a:r>
              <a:rPr b="1" lang="en" sz="2200">
                <a:solidFill>
                  <a:srgbClr val="2E3192"/>
                </a:solidFill>
                <a:latin typeface="Calibri"/>
                <a:ea typeface="Calibri"/>
                <a:cs typeface="Calibri"/>
                <a:sym typeface="Calibri"/>
              </a:rPr>
              <a:t>Rianna Ayala</a:t>
            </a:r>
            <a:endParaRPr sz="2200">
              <a:solidFill>
                <a:srgbClr val="2E3192"/>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600"/>
              <a:buFont typeface="Arial"/>
              <a:buNone/>
            </a:pPr>
            <a:r>
              <a:rPr lang="en" sz="2200">
                <a:solidFill>
                  <a:srgbClr val="2E3192"/>
                </a:solidFill>
                <a:latin typeface="Calibri"/>
                <a:ea typeface="Calibri"/>
                <a:cs typeface="Calibri"/>
                <a:sym typeface="Calibri"/>
              </a:rPr>
              <a:t>Frankfort, KY</a:t>
            </a:r>
            <a:endParaRPr sz="2200">
              <a:solidFill>
                <a:srgbClr val="2E3192"/>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600"/>
              <a:buFont typeface="Arial"/>
              <a:buNone/>
            </a:pPr>
            <a:r>
              <a:rPr lang="en" sz="2200" u="sng">
                <a:solidFill>
                  <a:srgbClr val="2E3192"/>
                </a:solidFill>
                <a:latin typeface="Calibri"/>
                <a:ea typeface="Calibri"/>
                <a:cs typeface="Calibri"/>
                <a:sym typeface="Calibri"/>
                <a:hlinkClick r:id="rId3"/>
              </a:rPr>
              <a:t>rianna@kyymca.org</a:t>
            </a:r>
            <a:r>
              <a:rPr lang="en" sz="2200">
                <a:solidFill>
                  <a:srgbClr val="2E3192"/>
                </a:solidFill>
                <a:latin typeface="Calibri"/>
                <a:ea typeface="Calibri"/>
                <a:cs typeface="Calibri"/>
                <a:sym typeface="Calibri"/>
              </a:rPr>
              <a:t> </a:t>
            </a:r>
            <a:endParaRPr sz="2200">
              <a:solidFill>
                <a:srgbClr val="2E3192"/>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600"/>
              <a:buFont typeface="Arial"/>
              <a:buNone/>
            </a:pPr>
            <a:r>
              <a:t/>
            </a:r>
            <a:endParaRPr sz="2200">
              <a:solidFill>
                <a:srgbClr val="2E3192"/>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600"/>
              <a:buFont typeface="Arial"/>
              <a:buNone/>
            </a:pPr>
            <a:r>
              <a:rPr lang="en" sz="2200">
                <a:solidFill>
                  <a:srgbClr val="2E3192"/>
                </a:solidFill>
                <a:latin typeface="Calibri"/>
                <a:ea typeface="Calibri"/>
                <a:cs typeface="Calibri"/>
                <a:sym typeface="Calibri"/>
              </a:rPr>
              <a:t>Inspire2Vote Contact: </a:t>
            </a:r>
            <a:endParaRPr sz="2200">
              <a:solidFill>
                <a:srgbClr val="2E3192"/>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600"/>
              <a:buFont typeface="Arial"/>
              <a:buNone/>
            </a:pPr>
            <a:r>
              <a:rPr b="1" lang="en" sz="2200">
                <a:solidFill>
                  <a:srgbClr val="2E3192"/>
                </a:solidFill>
                <a:latin typeface="Calibri"/>
                <a:ea typeface="Calibri"/>
                <a:cs typeface="Calibri"/>
                <a:sym typeface="Calibri"/>
              </a:rPr>
              <a:t>Rebecca Arrington</a:t>
            </a:r>
            <a:endParaRPr b="1" sz="2200">
              <a:solidFill>
                <a:srgbClr val="2E3192"/>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600"/>
              <a:buFont typeface="Arial"/>
              <a:buNone/>
            </a:pPr>
            <a:r>
              <a:rPr lang="en" sz="2200">
                <a:solidFill>
                  <a:srgbClr val="2E3192"/>
                </a:solidFill>
                <a:latin typeface="Calibri"/>
                <a:ea typeface="Calibri"/>
                <a:cs typeface="Calibri"/>
                <a:sym typeface="Calibri"/>
              </a:rPr>
              <a:t>rebecca@projecthighhopes.org</a:t>
            </a:r>
            <a:endParaRPr sz="2200">
              <a:solidFill>
                <a:srgbClr val="2E3192"/>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258" name="Google Shape;258;p45"/>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Questions?</a:t>
            </a:r>
            <a:endParaRPr sz="2800">
              <a:solidFill>
                <a:srgbClr val="FFFFFF"/>
              </a:solidFill>
              <a:latin typeface="Calibri"/>
              <a:ea typeface="Calibri"/>
              <a:cs typeface="Calibri"/>
              <a:sym typeface="Calibri"/>
            </a:endParaRPr>
          </a:p>
        </p:txBody>
      </p:sp>
      <p:pic>
        <p:nvPicPr>
          <p:cNvPr id="259" name="Google Shape;259;p45"/>
          <p:cNvPicPr preferRelativeResize="0"/>
          <p:nvPr/>
        </p:nvPicPr>
        <p:blipFill rotWithShape="1">
          <a:blip r:embed="rId4">
            <a:alphaModFix/>
          </a:blip>
          <a:srcRect b="0" l="0" r="0" t="0"/>
          <a:stretch/>
        </p:blipFill>
        <p:spPr>
          <a:xfrm>
            <a:off x="4693900" y="1457275"/>
            <a:ext cx="4232726" cy="300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Youth Voter Turnout in the United States</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9"/>
          <p:cNvSpPr txBox="1"/>
          <p:nvPr>
            <p:ph idx="1" type="body"/>
          </p:nvPr>
        </p:nvSpPr>
        <p:spPr>
          <a:xfrm>
            <a:off x="351950" y="119022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Calibri"/>
              <a:buChar char="★"/>
            </a:pPr>
            <a:r>
              <a:rPr lang="en">
                <a:latin typeface="Calibri"/>
                <a:ea typeface="Calibri"/>
                <a:cs typeface="Calibri"/>
                <a:sym typeface="Calibri"/>
              </a:rPr>
              <a:t>In the 2018 Election…</a:t>
            </a:r>
            <a:endParaRPr>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lang="en" sz="1800">
                <a:latin typeface="Calibri"/>
                <a:ea typeface="Calibri"/>
                <a:cs typeface="Calibri"/>
                <a:sym typeface="Calibri"/>
              </a:rPr>
              <a:t>22% of 18-19 year olds voted</a:t>
            </a:r>
            <a:endParaRPr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lang="en" sz="1800">
                <a:latin typeface="Calibri"/>
                <a:ea typeface="Calibri"/>
                <a:cs typeface="Calibri"/>
                <a:sym typeface="Calibri"/>
              </a:rPr>
              <a:t>65+ voted at a rate of 66%</a:t>
            </a:r>
            <a:endParaRPr sz="1800">
              <a:latin typeface="Calibri"/>
              <a:ea typeface="Calibri"/>
              <a:cs typeface="Calibri"/>
              <a:sym typeface="Calibri"/>
            </a:endParaRPr>
          </a:p>
        </p:txBody>
      </p:sp>
      <p:sp>
        <p:nvSpPr>
          <p:cNvPr id="125" name="Google Shape;125;p29"/>
          <p:cNvSpPr txBox="1"/>
          <p:nvPr/>
        </p:nvSpPr>
        <p:spPr>
          <a:xfrm>
            <a:off x="855650" y="482100"/>
            <a:ext cx="8016900" cy="60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800">
                <a:solidFill>
                  <a:srgbClr val="FFFFFF"/>
                </a:solidFill>
                <a:latin typeface="Calibri"/>
                <a:ea typeface="Calibri"/>
                <a:cs typeface="Calibri"/>
                <a:sym typeface="Calibri"/>
              </a:rPr>
              <a:t>Youth voters are under-represented</a:t>
            </a:r>
            <a:endParaRPr sz="2800">
              <a:solidFill>
                <a:srgbClr val="FFFFFF"/>
              </a:solidFill>
            </a:endParaRPr>
          </a:p>
        </p:txBody>
      </p:sp>
      <p:pic>
        <p:nvPicPr>
          <p:cNvPr id="126" name="Google Shape;126;p29"/>
          <p:cNvPicPr preferRelativeResize="0"/>
          <p:nvPr/>
        </p:nvPicPr>
        <p:blipFill>
          <a:blip r:embed="rId3">
            <a:alphaModFix/>
          </a:blip>
          <a:stretch>
            <a:fillRect/>
          </a:stretch>
        </p:blipFill>
        <p:spPr>
          <a:xfrm>
            <a:off x="708375" y="2224025"/>
            <a:ext cx="7673625" cy="236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30"/>
          <p:cNvSpPr txBox="1"/>
          <p:nvPr/>
        </p:nvSpPr>
        <p:spPr>
          <a:xfrm>
            <a:off x="942875" y="4378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Power in NUMBERS</a:t>
            </a:r>
            <a:endParaRPr sz="2800">
              <a:solidFill>
                <a:srgbClr val="FFFFFF"/>
              </a:solidFill>
              <a:latin typeface="Calibri"/>
              <a:ea typeface="Calibri"/>
              <a:cs typeface="Calibri"/>
              <a:sym typeface="Calibri"/>
            </a:endParaRPr>
          </a:p>
          <a:p>
            <a:pPr indent="0" lvl="0" marL="0" rtl="0" algn="l">
              <a:spcBef>
                <a:spcPts val="0"/>
              </a:spcBef>
              <a:spcAft>
                <a:spcPts val="0"/>
              </a:spcAft>
              <a:buNone/>
            </a:pPr>
            <a:r>
              <a:t/>
            </a:r>
            <a:endParaRPr sz="2800">
              <a:solidFill>
                <a:srgbClr val="FFFFFF"/>
              </a:solidFill>
              <a:latin typeface="Calibri"/>
              <a:ea typeface="Calibri"/>
              <a:cs typeface="Calibri"/>
              <a:sym typeface="Calibri"/>
            </a:endParaRPr>
          </a:p>
        </p:txBody>
      </p:sp>
      <p:sp>
        <p:nvSpPr>
          <p:cNvPr id="132" name="Google Shape;132;p30"/>
          <p:cNvSpPr txBox="1"/>
          <p:nvPr/>
        </p:nvSpPr>
        <p:spPr>
          <a:xfrm>
            <a:off x="670125" y="1204350"/>
            <a:ext cx="8148000" cy="12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200">
                <a:solidFill>
                  <a:srgbClr val="2E3192"/>
                </a:solidFill>
                <a:latin typeface="Calibri"/>
                <a:ea typeface="Calibri"/>
                <a:cs typeface="Calibri"/>
                <a:sym typeface="Calibri"/>
              </a:rPr>
              <a:t>5 million American Citizens turn 18 each year. By 2020, this age group is projected to be the largest voting bloc.</a:t>
            </a:r>
            <a:endParaRPr b="1" sz="2200">
              <a:solidFill>
                <a:srgbClr val="2E3192"/>
              </a:solidFill>
              <a:latin typeface="Calibri"/>
              <a:ea typeface="Calibri"/>
              <a:cs typeface="Calibri"/>
              <a:sym typeface="Calibri"/>
            </a:endParaRPr>
          </a:p>
          <a:p>
            <a:pPr indent="0" lvl="0" marL="0" rtl="0" algn="ctr">
              <a:lnSpc>
                <a:spcPct val="115000"/>
              </a:lnSpc>
              <a:spcBef>
                <a:spcPts val="0"/>
              </a:spcBef>
              <a:spcAft>
                <a:spcPts val="0"/>
              </a:spcAft>
              <a:buClr>
                <a:srgbClr val="000000"/>
              </a:buClr>
              <a:buSzPts val="1100"/>
              <a:buFont typeface="Arial"/>
              <a:buNone/>
            </a:pPr>
            <a:r>
              <a:rPr lang="en" sz="1800">
                <a:latin typeface="Calibri"/>
                <a:ea typeface="Calibri"/>
                <a:cs typeface="Calibri"/>
                <a:sym typeface="Calibri"/>
              </a:rPr>
              <a:t>.</a:t>
            </a:r>
            <a:endParaRPr sz="1800">
              <a:latin typeface="Calibri"/>
              <a:ea typeface="Calibri"/>
              <a:cs typeface="Calibri"/>
              <a:sym typeface="Calibri"/>
            </a:endParaRPr>
          </a:p>
          <a:p>
            <a:pPr indent="0" lvl="0" marL="457200" rtl="0" algn="ctr">
              <a:lnSpc>
                <a:spcPct val="115000"/>
              </a:lnSpc>
              <a:spcBef>
                <a:spcPts val="1600"/>
              </a:spcBef>
              <a:spcAft>
                <a:spcPts val="0"/>
              </a:spcAft>
              <a:buNone/>
            </a:pPr>
            <a:r>
              <a:t/>
            </a:r>
            <a:endParaRPr sz="1800">
              <a:latin typeface="Calibri"/>
              <a:ea typeface="Calibri"/>
              <a:cs typeface="Calibri"/>
              <a:sym typeface="Calibri"/>
            </a:endParaRPr>
          </a:p>
          <a:p>
            <a:pPr indent="0" lvl="0" marL="0" marR="0" rtl="0" algn="ctr">
              <a:lnSpc>
                <a:spcPct val="100000"/>
              </a:lnSpc>
              <a:spcBef>
                <a:spcPts val="16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p:txBody>
      </p:sp>
      <p:pic>
        <p:nvPicPr>
          <p:cNvPr id="133" name="Google Shape;133;p30"/>
          <p:cNvPicPr preferRelativeResize="0"/>
          <p:nvPr/>
        </p:nvPicPr>
        <p:blipFill rotWithShape="1">
          <a:blip r:embed="rId3">
            <a:alphaModFix/>
          </a:blip>
          <a:srcRect b="14339" l="0" r="1419" t="0"/>
          <a:stretch/>
        </p:blipFill>
        <p:spPr>
          <a:xfrm>
            <a:off x="1949125" y="2376350"/>
            <a:ext cx="5245750" cy="169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31"/>
          <p:cNvSpPr txBox="1"/>
          <p:nvPr/>
        </p:nvSpPr>
        <p:spPr>
          <a:xfrm>
            <a:off x="891600" y="465625"/>
            <a:ext cx="8016900" cy="61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800">
                <a:solidFill>
                  <a:srgbClr val="FFFFFF"/>
                </a:solidFill>
                <a:latin typeface="Calibri"/>
                <a:ea typeface="Calibri"/>
                <a:cs typeface="Calibri"/>
                <a:sym typeface="Calibri"/>
              </a:rPr>
              <a:t>Youth Voter Movement </a:t>
            </a:r>
            <a:endParaRPr sz="2800">
              <a:solidFill>
                <a:srgbClr val="FFFFFF"/>
              </a:solidFill>
            </a:endParaRPr>
          </a:p>
        </p:txBody>
      </p:sp>
      <p:pic>
        <p:nvPicPr>
          <p:cNvPr id="139" name="Google Shape;139;p31"/>
          <p:cNvPicPr preferRelativeResize="0"/>
          <p:nvPr/>
        </p:nvPicPr>
        <p:blipFill>
          <a:blip r:embed="rId3">
            <a:alphaModFix/>
          </a:blip>
          <a:stretch>
            <a:fillRect/>
          </a:stretch>
        </p:blipFill>
        <p:spPr>
          <a:xfrm>
            <a:off x="452525" y="1394099"/>
            <a:ext cx="4879000" cy="3250650"/>
          </a:xfrm>
          <a:prstGeom prst="rect">
            <a:avLst/>
          </a:prstGeom>
          <a:noFill/>
          <a:ln>
            <a:noFill/>
          </a:ln>
        </p:spPr>
      </p:pic>
      <p:sp>
        <p:nvSpPr>
          <p:cNvPr id="140" name="Google Shape;140;p31"/>
          <p:cNvSpPr txBox="1"/>
          <p:nvPr/>
        </p:nvSpPr>
        <p:spPr>
          <a:xfrm>
            <a:off x="5553125" y="1610000"/>
            <a:ext cx="3404100" cy="30348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rgbClr val="2E3192"/>
              </a:buClr>
              <a:buSzPts val="2200"/>
              <a:buFont typeface="Calibri"/>
              <a:buChar char="★"/>
            </a:pPr>
            <a:r>
              <a:rPr lang="en" sz="2200">
                <a:solidFill>
                  <a:srgbClr val="2E3192"/>
                </a:solidFill>
                <a:latin typeface="Calibri"/>
                <a:ea typeface="Calibri"/>
                <a:cs typeface="Calibri"/>
                <a:sym typeface="Calibri"/>
              </a:rPr>
              <a:t>Historically young people have been at the forefront of change. </a:t>
            </a:r>
            <a:endParaRPr sz="2200">
              <a:solidFill>
                <a:srgbClr val="2E3192"/>
              </a:solidFill>
              <a:latin typeface="Calibri"/>
              <a:ea typeface="Calibri"/>
              <a:cs typeface="Calibri"/>
              <a:sym typeface="Calibri"/>
            </a:endParaRPr>
          </a:p>
          <a:p>
            <a:pPr indent="0" lvl="0" marL="0" rtl="0" algn="l">
              <a:spcBef>
                <a:spcPts val="0"/>
              </a:spcBef>
              <a:spcAft>
                <a:spcPts val="0"/>
              </a:spcAft>
              <a:buNone/>
            </a:pPr>
            <a:r>
              <a:t/>
            </a:r>
            <a:endParaRPr sz="2200">
              <a:solidFill>
                <a:srgbClr val="2E3192"/>
              </a:solidFill>
              <a:latin typeface="Calibri"/>
              <a:ea typeface="Calibri"/>
              <a:cs typeface="Calibri"/>
              <a:sym typeface="Calibri"/>
            </a:endParaRPr>
          </a:p>
          <a:p>
            <a:pPr indent="-368300" lvl="0" marL="457200" rtl="0" algn="l">
              <a:spcBef>
                <a:spcPts val="0"/>
              </a:spcBef>
              <a:spcAft>
                <a:spcPts val="0"/>
              </a:spcAft>
              <a:buClr>
                <a:srgbClr val="2E3192"/>
              </a:buClr>
              <a:buSzPts val="2200"/>
              <a:buFont typeface="Calibri"/>
              <a:buChar char="★"/>
            </a:pPr>
            <a:r>
              <a:rPr lang="en" sz="2200">
                <a:solidFill>
                  <a:srgbClr val="2E3192"/>
                </a:solidFill>
                <a:latin typeface="Calibri"/>
                <a:ea typeface="Calibri"/>
                <a:cs typeface="Calibri"/>
                <a:sym typeface="Calibri"/>
              </a:rPr>
              <a:t>How are young people engaged now?</a:t>
            </a:r>
            <a:endParaRPr sz="2200">
              <a:solidFill>
                <a:srgbClr val="2E319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32"/>
          <p:cNvSpPr txBox="1"/>
          <p:nvPr/>
        </p:nvSpPr>
        <p:spPr>
          <a:xfrm>
            <a:off x="891600" y="465625"/>
            <a:ext cx="8016900" cy="61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800">
                <a:solidFill>
                  <a:srgbClr val="FFFFFF"/>
                </a:solidFill>
                <a:latin typeface="Calibri"/>
                <a:ea typeface="Calibri"/>
                <a:cs typeface="Calibri"/>
                <a:sym typeface="Calibri"/>
              </a:rPr>
              <a:t>Youth Voter Movement </a:t>
            </a:r>
            <a:endParaRPr sz="2800">
              <a:solidFill>
                <a:srgbClr val="FFFFFF"/>
              </a:solidFill>
            </a:endParaRPr>
          </a:p>
        </p:txBody>
      </p:sp>
      <p:pic>
        <p:nvPicPr>
          <p:cNvPr id="146" name="Google Shape;146;p32"/>
          <p:cNvPicPr preferRelativeResize="0"/>
          <p:nvPr/>
        </p:nvPicPr>
        <p:blipFill>
          <a:blip r:embed="rId3">
            <a:alphaModFix/>
          </a:blip>
          <a:stretch>
            <a:fillRect/>
          </a:stretch>
        </p:blipFill>
        <p:spPr>
          <a:xfrm>
            <a:off x="153175" y="1160950"/>
            <a:ext cx="2989726" cy="1669263"/>
          </a:xfrm>
          <a:prstGeom prst="rect">
            <a:avLst/>
          </a:prstGeom>
          <a:noFill/>
          <a:ln>
            <a:noFill/>
          </a:ln>
        </p:spPr>
      </p:pic>
      <p:pic>
        <p:nvPicPr>
          <p:cNvPr id="147" name="Google Shape;147;p32"/>
          <p:cNvPicPr preferRelativeResize="0"/>
          <p:nvPr/>
        </p:nvPicPr>
        <p:blipFill>
          <a:blip r:embed="rId4">
            <a:alphaModFix/>
          </a:blip>
          <a:stretch>
            <a:fillRect/>
          </a:stretch>
        </p:blipFill>
        <p:spPr>
          <a:xfrm>
            <a:off x="2370263" y="2326498"/>
            <a:ext cx="3665175" cy="2623652"/>
          </a:xfrm>
          <a:prstGeom prst="rect">
            <a:avLst/>
          </a:prstGeom>
          <a:noFill/>
          <a:ln>
            <a:noFill/>
          </a:ln>
        </p:spPr>
      </p:pic>
      <p:pic>
        <p:nvPicPr>
          <p:cNvPr id="148" name="Google Shape;148;p32"/>
          <p:cNvPicPr preferRelativeResize="0"/>
          <p:nvPr/>
        </p:nvPicPr>
        <p:blipFill>
          <a:blip r:embed="rId5">
            <a:alphaModFix/>
          </a:blip>
          <a:stretch>
            <a:fillRect/>
          </a:stretch>
        </p:blipFill>
        <p:spPr>
          <a:xfrm>
            <a:off x="5642850" y="1160950"/>
            <a:ext cx="3242350" cy="217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Be heard at the polls...Register to Vote</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2E3192"/>
              </a:buClr>
              <a:buSzPts val="1400"/>
              <a:buFont typeface="Verdana"/>
              <a:buChar char="★"/>
            </a:pPr>
            <a:r>
              <a:rPr b="1" lang="en" sz="1400">
                <a:solidFill>
                  <a:srgbClr val="2E3192"/>
                </a:solidFill>
                <a:latin typeface="Calibri"/>
                <a:ea typeface="Calibri"/>
                <a:cs typeface="Calibri"/>
                <a:sym typeface="Calibri"/>
              </a:rPr>
              <a:t>Classroom presentations</a:t>
            </a:r>
            <a:r>
              <a:rPr lang="en" sz="1400">
                <a:solidFill>
                  <a:srgbClr val="2E3192"/>
                </a:solidFill>
                <a:latin typeface="Calibri"/>
                <a:ea typeface="Calibri"/>
                <a:cs typeface="Calibri"/>
                <a:sym typeface="Calibri"/>
              </a:rPr>
              <a:t>— </a:t>
            </a:r>
            <a:r>
              <a:rPr lang="en" sz="1400">
                <a:solidFill>
                  <a:srgbClr val="2E3192"/>
                </a:solidFill>
                <a:highlight>
                  <a:schemeClr val="lt1"/>
                </a:highlight>
                <a:latin typeface="Calibri"/>
                <a:ea typeface="Calibri"/>
                <a:cs typeface="Calibri"/>
                <a:sym typeface="Calibri"/>
              </a:rPr>
              <a:t>Schedule and lead 15-30 minute classroom presentations where eligible seniors and juniors can register and learn about Kentucky voter laws.</a:t>
            </a:r>
            <a:endParaRPr sz="1400">
              <a:solidFill>
                <a:srgbClr val="2E3192"/>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sz="1400">
              <a:solidFill>
                <a:srgbClr val="2E3192"/>
              </a:solidFill>
              <a:latin typeface="Calibri"/>
              <a:ea typeface="Calibri"/>
              <a:cs typeface="Calibri"/>
              <a:sym typeface="Calibri"/>
            </a:endParaRPr>
          </a:p>
          <a:p>
            <a:pPr indent="-317500" lvl="0" marL="457200" rtl="0" algn="l">
              <a:spcBef>
                <a:spcPts val="0"/>
              </a:spcBef>
              <a:spcAft>
                <a:spcPts val="0"/>
              </a:spcAft>
              <a:buClr>
                <a:srgbClr val="2E3192"/>
              </a:buClr>
              <a:buSzPts val="1400"/>
              <a:buFont typeface="Verdana"/>
              <a:buChar char="★"/>
            </a:pPr>
            <a:r>
              <a:rPr b="1" lang="en" sz="1400">
                <a:solidFill>
                  <a:srgbClr val="2E3192"/>
                </a:solidFill>
                <a:latin typeface="Calibri"/>
                <a:ea typeface="Calibri"/>
                <a:cs typeface="Calibri"/>
                <a:sym typeface="Calibri"/>
              </a:rPr>
              <a:t>Centralized Drive</a:t>
            </a:r>
            <a:r>
              <a:rPr lang="en" sz="1400">
                <a:solidFill>
                  <a:srgbClr val="2E3192"/>
                </a:solidFill>
                <a:latin typeface="Calibri"/>
                <a:ea typeface="Calibri"/>
                <a:cs typeface="Calibri"/>
                <a:sym typeface="Calibri"/>
              </a:rPr>
              <a:t>— Set-up a voter registration station in your library or computer lab, then have teachers bring classes at assigned times throughout the day.</a:t>
            </a:r>
            <a:endParaRPr sz="1400">
              <a:solidFill>
                <a:srgbClr val="2E3192"/>
              </a:solidFill>
              <a:latin typeface="Calibri"/>
              <a:ea typeface="Calibri"/>
              <a:cs typeface="Calibri"/>
              <a:sym typeface="Calibri"/>
            </a:endParaRPr>
          </a:p>
          <a:p>
            <a:pPr indent="0" lvl="0" marL="457200" rtl="0" algn="l">
              <a:spcBef>
                <a:spcPts val="0"/>
              </a:spcBef>
              <a:spcAft>
                <a:spcPts val="0"/>
              </a:spcAft>
              <a:buNone/>
            </a:pPr>
            <a:r>
              <a:t/>
            </a:r>
            <a:endParaRPr sz="1400">
              <a:solidFill>
                <a:srgbClr val="2E3192"/>
              </a:solidFill>
              <a:latin typeface="Calibri"/>
              <a:ea typeface="Calibri"/>
              <a:cs typeface="Calibri"/>
              <a:sym typeface="Calibri"/>
            </a:endParaRPr>
          </a:p>
          <a:p>
            <a:pPr indent="-317500" lvl="0" marL="457200" rtl="0" algn="l">
              <a:spcBef>
                <a:spcPts val="0"/>
              </a:spcBef>
              <a:spcAft>
                <a:spcPts val="0"/>
              </a:spcAft>
              <a:buClr>
                <a:srgbClr val="2E3192"/>
              </a:buClr>
              <a:buSzPts val="1400"/>
              <a:buFont typeface="Verdana"/>
              <a:buChar char="★"/>
            </a:pPr>
            <a:r>
              <a:rPr b="1" lang="en" sz="1400">
                <a:solidFill>
                  <a:srgbClr val="2E3192"/>
                </a:solidFill>
                <a:latin typeface="Calibri"/>
                <a:ea typeface="Calibri"/>
                <a:cs typeface="Calibri"/>
                <a:sym typeface="Calibri"/>
              </a:rPr>
              <a:t>Senior Assemblies</a:t>
            </a:r>
            <a:r>
              <a:rPr lang="en" sz="1400">
                <a:solidFill>
                  <a:srgbClr val="2E3192"/>
                </a:solidFill>
                <a:latin typeface="Calibri"/>
                <a:ea typeface="Calibri"/>
                <a:cs typeface="Calibri"/>
                <a:sym typeface="Calibri"/>
              </a:rPr>
              <a:t>— Work with your principal to hold a school-wide drive, and present to your full senior and junior classes </a:t>
            </a:r>
            <a:endParaRPr sz="1400">
              <a:solidFill>
                <a:srgbClr val="2E3192"/>
              </a:solidFill>
              <a:latin typeface="Calibri"/>
              <a:ea typeface="Calibri"/>
              <a:cs typeface="Calibri"/>
              <a:sym typeface="Calibri"/>
            </a:endParaRPr>
          </a:p>
          <a:p>
            <a:pPr indent="0" lvl="0" marL="457200" rtl="0" algn="l">
              <a:spcBef>
                <a:spcPts val="0"/>
              </a:spcBef>
              <a:spcAft>
                <a:spcPts val="0"/>
              </a:spcAft>
              <a:buNone/>
            </a:pPr>
            <a:r>
              <a:t/>
            </a:r>
            <a:endParaRPr sz="1400">
              <a:solidFill>
                <a:srgbClr val="2E3192"/>
              </a:solidFill>
              <a:latin typeface="Calibri"/>
              <a:ea typeface="Calibri"/>
              <a:cs typeface="Calibri"/>
              <a:sym typeface="Calibri"/>
            </a:endParaRPr>
          </a:p>
          <a:p>
            <a:pPr indent="-317500" lvl="0" marL="457200" rtl="0" algn="l">
              <a:spcBef>
                <a:spcPts val="0"/>
              </a:spcBef>
              <a:spcAft>
                <a:spcPts val="0"/>
              </a:spcAft>
              <a:buClr>
                <a:srgbClr val="2E3192"/>
              </a:buClr>
              <a:buSzPts val="1400"/>
              <a:buFont typeface="Verdana"/>
              <a:buChar char="★"/>
            </a:pPr>
            <a:r>
              <a:rPr b="1" lang="en" sz="1400">
                <a:solidFill>
                  <a:srgbClr val="2E3192"/>
                </a:solidFill>
                <a:latin typeface="Calibri"/>
                <a:ea typeface="Calibri"/>
                <a:cs typeface="Calibri"/>
                <a:sym typeface="Calibri"/>
              </a:rPr>
              <a:t>Online/Text voter registration event— </a:t>
            </a:r>
            <a:r>
              <a:rPr lang="en" sz="1400">
                <a:solidFill>
                  <a:srgbClr val="2E3192"/>
                </a:solidFill>
                <a:latin typeface="Calibri"/>
                <a:ea typeface="Calibri"/>
                <a:cs typeface="Calibri"/>
                <a:sym typeface="Calibri"/>
              </a:rPr>
              <a:t>Plan and promote a digital voter drive, where students are encouraged to text-to-register or register online the same day. </a:t>
            </a:r>
            <a:endParaRPr sz="1400">
              <a:solidFill>
                <a:srgbClr val="2E3192"/>
              </a:solidFill>
              <a:latin typeface="Calibri"/>
              <a:ea typeface="Calibri"/>
              <a:cs typeface="Calibri"/>
              <a:sym typeface="Calibri"/>
            </a:endParaRPr>
          </a:p>
          <a:p>
            <a:pPr indent="-317500" lvl="1" marL="914400" rtl="0" algn="l">
              <a:spcBef>
                <a:spcPts val="0"/>
              </a:spcBef>
              <a:spcAft>
                <a:spcPts val="0"/>
              </a:spcAft>
              <a:buClr>
                <a:srgbClr val="2E3192"/>
              </a:buClr>
              <a:buSzPts val="1400"/>
              <a:buFont typeface="Calibri"/>
              <a:buChar char="○"/>
            </a:pPr>
            <a:r>
              <a:rPr lang="en">
                <a:solidFill>
                  <a:srgbClr val="2E3192"/>
                </a:solidFill>
                <a:latin typeface="Calibri"/>
                <a:ea typeface="Calibri"/>
                <a:cs typeface="Calibri"/>
                <a:sym typeface="Calibri"/>
              </a:rPr>
              <a:t>Text REGISTER to 760-957-9224</a:t>
            </a:r>
            <a:endParaRPr>
              <a:solidFill>
                <a:srgbClr val="2E3192"/>
              </a:solidFill>
              <a:latin typeface="Calibri"/>
              <a:ea typeface="Calibri"/>
              <a:cs typeface="Calibri"/>
              <a:sym typeface="Calibri"/>
            </a:endParaRPr>
          </a:p>
        </p:txBody>
      </p:sp>
      <p:sp>
        <p:nvSpPr>
          <p:cNvPr id="159" name="Google Shape;159;p34"/>
          <p:cNvSpPr txBox="1"/>
          <p:nvPr/>
        </p:nvSpPr>
        <p:spPr>
          <a:xfrm>
            <a:off x="889325" y="453325"/>
            <a:ext cx="88920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Calibri"/>
                <a:ea typeface="Calibri"/>
                <a:cs typeface="Calibri"/>
                <a:sym typeface="Calibri"/>
              </a:rPr>
              <a:t>Registering Peers to Vote</a:t>
            </a:r>
            <a:endParaRPr sz="28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2E3192"/>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